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76" r:id="rId4"/>
    <p:sldId id="302" r:id="rId5"/>
    <p:sldId id="308" r:id="rId6"/>
    <p:sldId id="307" r:id="rId7"/>
    <p:sldId id="306" r:id="rId8"/>
    <p:sldId id="300" r:id="rId9"/>
    <p:sldId id="299" r:id="rId10"/>
    <p:sldId id="301" r:id="rId11"/>
    <p:sldId id="297" r:id="rId12"/>
    <p:sldId id="309" r:id="rId13"/>
    <p:sldId id="284" r:id="rId14"/>
    <p:sldId id="285" r:id="rId15"/>
    <p:sldId id="311" r:id="rId16"/>
    <p:sldId id="312" r:id="rId17"/>
    <p:sldId id="303" r:id="rId18"/>
    <p:sldId id="287" r:id="rId19"/>
    <p:sldId id="304" r:id="rId20"/>
    <p:sldId id="288" r:id="rId21"/>
    <p:sldId id="280" r:id="rId2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40087"/>
    <a:srgbClr val="1700AE"/>
    <a:srgbClr val="2000EA"/>
    <a:srgbClr val="1123AE"/>
    <a:srgbClr val="1B8E1D"/>
    <a:srgbClr val="FB0008"/>
    <a:srgbClr val="E6A20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357"/>
    <p:restoredTop sz="90850" autoAdjust="0"/>
  </p:normalViewPr>
  <p:slideViewPr>
    <p:cSldViewPr snapToGrid="0" snapToObjects="1">
      <p:cViewPr varScale="1">
        <p:scale>
          <a:sx n="75" d="100"/>
          <a:sy n="75" d="100"/>
        </p:scale>
        <p:origin x="1018" y="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0" d="100"/>
        <a:sy n="150" d="100"/>
      </p:scale>
      <p:origin x="0" y="-10013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DEC2C8-D631-4D48-A1F5-235F7C10E753}" type="datetimeFigureOut">
              <a:rPr lang="en-SE" smtClean="0"/>
              <a:t>2025-01-31</a:t>
            </a:fld>
            <a:endParaRPr lang="en-S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C2C82A-A17E-47DC-A35D-CBA2F853F7A1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0890857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US" sz="1200" dirty="0">
                <a:latin typeface="Menlo Bold"/>
                <a:cs typeface="Menlo Bold"/>
              </a:rPr>
              <a:t>Start at first index of array/list</a:t>
            </a:r>
          </a:p>
          <a:p>
            <a:pPr>
              <a:lnSpc>
                <a:spcPct val="120000"/>
              </a:lnSpc>
            </a:pPr>
            <a:r>
              <a:rPr lang="en-US" sz="1200" dirty="0">
                <a:latin typeface="Menlo Bold"/>
                <a:cs typeface="Menlo Bold"/>
              </a:rPr>
              <a:t>While current index is less than length:</a:t>
            </a:r>
          </a:p>
          <a:p>
            <a:pPr marL="285750" indent="-285750">
              <a:lnSpc>
                <a:spcPct val="120000"/>
              </a:lnSpc>
              <a:buClr>
                <a:schemeClr val="accent6"/>
              </a:buClr>
              <a:buFont typeface="Wingdings" charset="2"/>
              <a:buChar char="§"/>
            </a:pPr>
            <a:r>
              <a:rPr lang="en-US" sz="1200" dirty="0">
                <a:latin typeface="Menlo Bold"/>
                <a:cs typeface="Menlo Bold"/>
              </a:rPr>
              <a:t>	count syllables  </a:t>
            </a:r>
            <a:r>
              <a:rPr lang="en-US" sz="1200" dirty="0">
                <a:solidFill>
                  <a:schemeClr val="accent1"/>
                </a:solidFill>
                <a:latin typeface="Arial"/>
                <a:cs typeface="Arial"/>
              </a:rPr>
              <a:t>large input, more operations</a:t>
            </a:r>
          </a:p>
          <a:p>
            <a:pPr marL="285750" indent="-285750">
              <a:lnSpc>
                <a:spcPct val="120000"/>
              </a:lnSpc>
              <a:buClr>
                <a:schemeClr val="accent6"/>
              </a:buClr>
              <a:buFont typeface="Wingdings" charset="2"/>
              <a:buChar char="§"/>
            </a:pPr>
            <a:r>
              <a:rPr lang="en-US" sz="1200" dirty="0">
                <a:solidFill>
                  <a:schemeClr val="accent1"/>
                </a:solidFill>
                <a:latin typeface="Arial"/>
                <a:cs typeface="Arial"/>
              </a:rPr>
              <a:t>small input, less operations</a:t>
            </a:r>
          </a:p>
          <a:p>
            <a:pPr>
              <a:lnSpc>
                <a:spcPct val="120000"/>
              </a:lnSpc>
            </a:pPr>
            <a:endParaRPr lang="en-US" sz="1200" dirty="0">
              <a:latin typeface="Menlo Bold"/>
              <a:cs typeface="Menlo Bold"/>
            </a:endParaRPr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C2C82A-A17E-47DC-A35D-CBA2F853F7A1}" type="slidenum">
              <a:rPr lang="en-SE" smtClean="0"/>
              <a:t>4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3325887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C7F8D3-6361-F67B-08C5-5F65C0EB23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E5A8E5C-88D2-E050-47C9-95F9FBBB96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7A5BB5E-005F-980E-C8BB-7ADD6CA3D7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>
                <a:solidFill>
                  <a:schemeClr val="accent1"/>
                </a:solidFill>
              </a:rPr>
              <a:t>-</a:t>
            </a:r>
            <a:r>
              <a:rPr lang="zh-CN" altLang="en-US" dirty="0">
                <a:solidFill>
                  <a:schemeClr val="accent1"/>
                </a:solidFill>
              </a:rPr>
              <a:t> </a:t>
            </a:r>
            <a:r>
              <a:rPr lang="en-US" dirty="0">
                <a:solidFill>
                  <a:schemeClr val="accent1"/>
                </a:solidFill>
              </a:rPr>
              <a:t>algorithm</a:t>
            </a:r>
            <a:r>
              <a:rPr lang="zh-CN" altLang="en-US" dirty="0">
                <a:solidFill>
                  <a:schemeClr val="accent1"/>
                </a:solidFill>
              </a:rPr>
              <a:t> </a:t>
            </a:r>
            <a:r>
              <a:rPr lang="en-US" altLang="zh-CN" dirty="0">
                <a:solidFill>
                  <a:schemeClr val="accent1"/>
                </a:solidFill>
              </a:rPr>
              <a:t>performance</a:t>
            </a:r>
            <a:r>
              <a:rPr lang="zh-CN" altLang="en-US" dirty="0">
                <a:solidFill>
                  <a:schemeClr val="accent1"/>
                </a:solidFill>
              </a:rPr>
              <a:t> </a:t>
            </a:r>
            <a:r>
              <a:rPr lang="en-US" altLang="zh-CN" dirty="0">
                <a:solidFill>
                  <a:schemeClr val="accent1"/>
                </a:solidFill>
              </a:rPr>
              <a:t>depends</a:t>
            </a:r>
            <a:r>
              <a:rPr lang="zh-CN" altLang="en-US" dirty="0">
                <a:solidFill>
                  <a:schemeClr val="accent1"/>
                </a:solidFill>
              </a:rPr>
              <a:t> </a:t>
            </a:r>
            <a:r>
              <a:rPr lang="en-US" altLang="zh-CN" dirty="0">
                <a:solidFill>
                  <a:schemeClr val="accent1"/>
                </a:solidFill>
              </a:rPr>
              <a:t>on</a:t>
            </a:r>
            <a:r>
              <a:rPr lang="zh-CN" altLang="en-US" dirty="0">
                <a:solidFill>
                  <a:schemeClr val="accent1"/>
                </a:solidFill>
              </a:rPr>
              <a:t> </a:t>
            </a:r>
            <a:r>
              <a:rPr lang="en-US" altLang="zh-CN" dirty="0">
                <a:solidFill>
                  <a:schemeClr val="accent1"/>
                </a:solidFill>
              </a:rPr>
              <a:t>the</a:t>
            </a:r>
            <a:r>
              <a:rPr lang="zh-CN" altLang="en-US" dirty="0">
                <a:solidFill>
                  <a:schemeClr val="accent1"/>
                </a:solidFill>
              </a:rPr>
              <a:t> </a:t>
            </a:r>
            <a:r>
              <a:rPr lang="en-US" altLang="zh-CN" dirty="0">
                <a:solidFill>
                  <a:schemeClr val="accent1"/>
                </a:solidFill>
              </a:rPr>
              <a:t>combination</a:t>
            </a:r>
            <a:r>
              <a:rPr lang="zh-CN" altLang="en-US" dirty="0">
                <a:solidFill>
                  <a:schemeClr val="accent1"/>
                </a:solidFill>
              </a:rPr>
              <a:t> </a:t>
            </a:r>
            <a:r>
              <a:rPr lang="en-US" altLang="zh-CN" dirty="0">
                <a:solidFill>
                  <a:schemeClr val="accent1"/>
                </a:solidFill>
              </a:rPr>
              <a:t>of</a:t>
            </a:r>
            <a:r>
              <a:rPr lang="zh-CN" altLang="en-US" dirty="0">
                <a:solidFill>
                  <a:schemeClr val="accent1"/>
                </a:solidFill>
              </a:rPr>
              <a:t> </a:t>
            </a:r>
            <a:r>
              <a:rPr lang="en-US" altLang="zh-CN" dirty="0">
                <a:solidFill>
                  <a:schemeClr val="accent1"/>
                </a:solidFill>
              </a:rPr>
              <a:t>both</a:t>
            </a:r>
            <a:r>
              <a:rPr lang="zh-CN" altLang="en-US" dirty="0">
                <a:solidFill>
                  <a:schemeClr val="accent1"/>
                </a:solidFill>
              </a:rPr>
              <a:t> </a:t>
            </a:r>
            <a:r>
              <a:rPr lang="en-US" altLang="zh-CN" dirty="0">
                <a:solidFill>
                  <a:schemeClr val="accent1"/>
                </a:solidFill>
              </a:rPr>
              <a:t>inputs</a:t>
            </a:r>
            <a:endParaRPr lang="en-US" dirty="0">
              <a:solidFill>
                <a:schemeClr val="accent1"/>
              </a:solidFill>
            </a:endParaRPr>
          </a:p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282643-912C-4548-F59F-FCE12D064CB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C2C82A-A17E-47DC-A35D-CBA2F853F7A1}" type="slidenum">
              <a:rPr lang="en-SE" smtClean="0"/>
              <a:t>5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5545146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A8AE25-6A68-E3FD-3D59-5AECF2157C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9393EDC-360C-F963-D4F8-1CDBC28CB9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BDE63B2-45F8-3123-9403-7816BB17C0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exact runtime usually not worth the effort asymptotic efficiency </a:t>
            </a:r>
            <a:r>
              <a:rPr lang="en-US" sz="1200" b="1" dirty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Asymptotic comparison operator Numeric comparison operator</a:t>
            </a:r>
          </a:p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Algorithm is o( something )	              A number is &lt; something</a:t>
            </a:r>
          </a:p>
          <a:p>
            <a:r>
              <a:rPr lang="en-US" sz="1200" dirty="0">
                <a:latin typeface="Times New Roman"/>
                <a:cs typeface="Times New Roman"/>
              </a:rPr>
              <a:t>Algorithm is O( something )	     A number is ≤ something</a:t>
            </a:r>
          </a:p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Algorithm is Θ( something )	     A number is = something</a:t>
            </a:r>
          </a:p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Algorithm is Ω( something )	     A number is ≥ something</a:t>
            </a:r>
          </a:p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Algorithm is ω( something )	     A number is &gt; something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Times New Roman"/>
                <a:cs typeface="Times New Roman"/>
              </a:rPr>
              <a:t>Other notations represent more </a:t>
            </a:r>
            <a:r>
              <a:rPr lang="en-US" dirty="0">
                <a:solidFill>
                  <a:schemeClr val="accent6"/>
                </a:solidFill>
                <a:latin typeface="Times New Roman"/>
                <a:cs typeface="Times New Roman"/>
              </a:rPr>
              <a:t>finer-grained </a:t>
            </a:r>
            <a:r>
              <a:rPr lang="en-US" dirty="0">
                <a:latin typeface="Times New Roman"/>
                <a:cs typeface="Times New Roman"/>
              </a:rPr>
              <a:t>asymptotic analysis, such as lower and upper bound. We focus on big-O for the </a:t>
            </a:r>
            <a:r>
              <a:rPr lang="en-US" dirty="0">
                <a:solidFill>
                  <a:srgbClr val="008000"/>
                </a:solidFill>
                <a:latin typeface="Times New Roman"/>
                <a:cs typeface="Times New Roman"/>
              </a:rPr>
              <a:t>tightest upper bound</a:t>
            </a:r>
            <a:r>
              <a:rPr lang="en-US" dirty="0">
                <a:latin typeface="Times New Roman"/>
                <a:cs typeface="Times New Roman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5DB44B-3060-9C87-286F-A4E601DE1CE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C2C82A-A17E-47DC-A35D-CBA2F853F7A1}" type="slidenum">
              <a:rPr lang="en-SE" smtClean="0"/>
              <a:t>6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19459186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 If f(n) describes the running time of an algorithm, 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C2C82A-A17E-47DC-A35D-CBA2F853F7A1}" type="slidenum">
              <a:rPr lang="en-SE" smtClean="0"/>
              <a:t>7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9574780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exact runtime usually not worth the effort asymptotic efficiency </a:t>
            </a:r>
            <a:r>
              <a:rPr lang="en-US" sz="1200" b="1" dirty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Asymptotic comparison operator Numeric comparison operator</a:t>
            </a:r>
          </a:p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Algorithm is o( something )	              A number is &lt; something</a:t>
            </a:r>
          </a:p>
          <a:p>
            <a:r>
              <a:rPr lang="en-US" sz="1200" dirty="0">
                <a:latin typeface="Times New Roman"/>
                <a:cs typeface="Times New Roman"/>
              </a:rPr>
              <a:t>Algorithm is O( something )	     A number is ≤ something</a:t>
            </a:r>
          </a:p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Algorithm is Θ( something )	     A number is = something</a:t>
            </a:r>
          </a:p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Algorithm is Ω( something )	     A number is ≥ something</a:t>
            </a:r>
          </a:p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Algorithm is ω( something )	     A number is &gt; something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Times New Roman"/>
                <a:cs typeface="Times New Roman"/>
              </a:rPr>
              <a:t>Other notations represent more </a:t>
            </a:r>
            <a:r>
              <a:rPr lang="en-US" dirty="0">
                <a:solidFill>
                  <a:schemeClr val="accent6"/>
                </a:solidFill>
                <a:latin typeface="Times New Roman"/>
                <a:cs typeface="Times New Roman"/>
              </a:rPr>
              <a:t>finer-grained </a:t>
            </a:r>
            <a:r>
              <a:rPr lang="en-US" dirty="0">
                <a:latin typeface="Times New Roman"/>
                <a:cs typeface="Times New Roman"/>
              </a:rPr>
              <a:t>asymptotic analysis, such as lower and upper bound. We focus on big-O for the </a:t>
            </a:r>
            <a:r>
              <a:rPr lang="en-US" dirty="0">
                <a:solidFill>
                  <a:srgbClr val="008000"/>
                </a:solidFill>
                <a:latin typeface="Times New Roman"/>
                <a:cs typeface="Times New Roman"/>
              </a:rPr>
              <a:t>tightest upper bound</a:t>
            </a:r>
            <a:r>
              <a:rPr lang="en-US" dirty="0">
                <a:latin typeface="Times New Roman"/>
                <a:cs typeface="Times New Roman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C2C82A-A17E-47DC-A35D-CBA2F853F7A1}" type="slidenum">
              <a:rPr lang="en-SE" smtClean="0"/>
              <a:t>9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6963620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>
                <a:solidFill>
                  <a:schemeClr val="accent1"/>
                </a:solidFill>
              </a:rPr>
              <a:t>-</a:t>
            </a:r>
            <a:r>
              <a:rPr lang="zh-CN" altLang="en-US" dirty="0">
                <a:solidFill>
                  <a:schemeClr val="accent1"/>
                </a:solidFill>
              </a:rPr>
              <a:t> </a:t>
            </a:r>
            <a:r>
              <a:rPr lang="en-US" dirty="0">
                <a:solidFill>
                  <a:schemeClr val="accent1"/>
                </a:solidFill>
              </a:rPr>
              <a:t>algorithm</a:t>
            </a:r>
            <a:r>
              <a:rPr lang="zh-CN" altLang="en-US" dirty="0">
                <a:solidFill>
                  <a:schemeClr val="accent1"/>
                </a:solidFill>
              </a:rPr>
              <a:t> </a:t>
            </a:r>
            <a:r>
              <a:rPr lang="en-US" altLang="zh-CN" dirty="0">
                <a:solidFill>
                  <a:schemeClr val="accent1"/>
                </a:solidFill>
              </a:rPr>
              <a:t>performance</a:t>
            </a:r>
            <a:r>
              <a:rPr lang="zh-CN" altLang="en-US" dirty="0">
                <a:solidFill>
                  <a:schemeClr val="accent1"/>
                </a:solidFill>
              </a:rPr>
              <a:t> </a:t>
            </a:r>
            <a:r>
              <a:rPr lang="en-US" altLang="zh-CN" dirty="0">
                <a:solidFill>
                  <a:schemeClr val="accent1"/>
                </a:solidFill>
              </a:rPr>
              <a:t>depends</a:t>
            </a:r>
            <a:r>
              <a:rPr lang="zh-CN" altLang="en-US" dirty="0">
                <a:solidFill>
                  <a:schemeClr val="accent1"/>
                </a:solidFill>
              </a:rPr>
              <a:t> </a:t>
            </a:r>
            <a:r>
              <a:rPr lang="en-US" altLang="zh-CN" dirty="0">
                <a:solidFill>
                  <a:schemeClr val="accent1"/>
                </a:solidFill>
              </a:rPr>
              <a:t>on</a:t>
            </a:r>
            <a:r>
              <a:rPr lang="zh-CN" altLang="en-US" dirty="0">
                <a:solidFill>
                  <a:schemeClr val="accent1"/>
                </a:solidFill>
              </a:rPr>
              <a:t> </a:t>
            </a:r>
            <a:r>
              <a:rPr lang="en-US" altLang="zh-CN" dirty="0">
                <a:solidFill>
                  <a:schemeClr val="accent1"/>
                </a:solidFill>
              </a:rPr>
              <a:t>the</a:t>
            </a:r>
            <a:r>
              <a:rPr lang="zh-CN" altLang="en-US" dirty="0">
                <a:solidFill>
                  <a:schemeClr val="accent1"/>
                </a:solidFill>
              </a:rPr>
              <a:t> </a:t>
            </a:r>
            <a:r>
              <a:rPr lang="en-US" altLang="zh-CN" dirty="0">
                <a:solidFill>
                  <a:schemeClr val="accent1"/>
                </a:solidFill>
              </a:rPr>
              <a:t>combination</a:t>
            </a:r>
            <a:r>
              <a:rPr lang="zh-CN" altLang="en-US" dirty="0">
                <a:solidFill>
                  <a:schemeClr val="accent1"/>
                </a:solidFill>
              </a:rPr>
              <a:t> </a:t>
            </a:r>
            <a:r>
              <a:rPr lang="en-US" altLang="zh-CN" dirty="0">
                <a:solidFill>
                  <a:schemeClr val="accent1"/>
                </a:solidFill>
              </a:rPr>
              <a:t>of</a:t>
            </a:r>
            <a:r>
              <a:rPr lang="zh-CN" altLang="en-US" dirty="0">
                <a:solidFill>
                  <a:schemeClr val="accent1"/>
                </a:solidFill>
              </a:rPr>
              <a:t> </a:t>
            </a:r>
            <a:r>
              <a:rPr lang="en-US" altLang="zh-CN" dirty="0">
                <a:solidFill>
                  <a:schemeClr val="accent1"/>
                </a:solidFill>
              </a:rPr>
              <a:t>both</a:t>
            </a:r>
            <a:r>
              <a:rPr lang="zh-CN" altLang="en-US" dirty="0">
                <a:solidFill>
                  <a:schemeClr val="accent1"/>
                </a:solidFill>
              </a:rPr>
              <a:t> </a:t>
            </a:r>
            <a:r>
              <a:rPr lang="en-US" altLang="zh-CN" dirty="0">
                <a:solidFill>
                  <a:schemeClr val="accent1"/>
                </a:solidFill>
              </a:rPr>
              <a:t>inputs</a:t>
            </a:r>
            <a:endParaRPr lang="en-US" dirty="0">
              <a:solidFill>
                <a:schemeClr val="accent1"/>
              </a:solidFill>
            </a:endParaRPr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C2C82A-A17E-47DC-A35D-CBA2F853F7A1}" type="slidenum">
              <a:rPr lang="en-SE" smtClean="0"/>
              <a:t>18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14535771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6395C8-6024-1BC0-7CA8-FB711A6FDB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946C8D2-E4B4-CCFF-F3CF-8D8CDA4483F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B35751B-0C60-64A4-0F47-0202A27C8A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>
                <a:solidFill>
                  <a:schemeClr val="accent1"/>
                </a:solidFill>
              </a:rPr>
              <a:t>-</a:t>
            </a:r>
            <a:r>
              <a:rPr lang="zh-CN" altLang="en-US" dirty="0">
                <a:solidFill>
                  <a:schemeClr val="accent1"/>
                </a:solidFill>
              </a:rPr>
              <a:t> </a:t>
            </a:r>
            <a:r>
              <a:rPr lang="en-US" dirty="0">
                <a:solidFill>
                  <a:schemeClr val="accent1"/>
                </a:solidFill>
              </a:rPr>
              <a:t>algorithm</a:t>
            </a:r>
            <a:r>
              <a:rPr lang="zh-CN" altLang="en-US" dirty="0">
                <a:solidFill>
                  <a:schemeClr val="accent1"/>
                </a:solidFill>
              </a:rPr>
              <a:t> </a:t>
            </a:r>
            <a:r>
              <a:rPr lang="en-US" altLang="zh-CN" dirty="0">
                <a:solidFill>
                  <a:schemeClr val="accent1"/>
                </a:solidFill>
              </a:rPr>
              <a:t>performance</a:t>
            </a:r>
            <a:r>
              <a:rPr lang="zh-CN" altLang="en-US" dirty="0">
                <a:solidFill>
                  <a:schemeClr val="accent1"/>
                </a:solidFill>
              </a:rPr>
              <a:t> </a:t>
            </a:r>
            <a:r>
              <a:rPr lang="en-US" altLang="zh-CN" dirty="0">
                <a:solidFill>
                  <a:schemeClr val="accent1"/>
                </a:solidFill>
              </a:rPr>
              <a:t>depends</a:t>
            </a:r>
            <a:r>
              <a:rPr lang="zh-CN" altLang="en-US" dirty="0">
                <a:solidFill>
                  <a:schemeClr val="accent1"/>
                </a:solidFill>
              </a:rPr>
              <a:t> </a:t>
            </a:r>
            <a:r>
              <a:rPr lang="en-US" altLang="zh-CN" dirty="0">
                <a:solidFill>
                  <a:schemeClr val="accent1"/>
                </a:solidFill>
              </a:rPr>
              <a:t>on</a:t>
            </a:r>
            <a:r>
              <a:rPr lang="zh-CN" altLang="en-US" dirty="0">
                <a:solidFill>
                  <a:schemeClr val="accent1"/>
                </a:solidFill>
              </a:rPr>
              <a:t> </a:t>
            </a:r>
            <a:r>
              <a:rPr lang="en-US" altLang="zh-CN" dirty="0">
                <a:solidFill>
                  <a:schemeClr val="accent1"/>
                </a:solidFill>
              </a:rPr>
              <a:t>the</a:t>
            </a:r>
            <a:r>
              <a:rPr lang="zh-CN" altLang="en-US" dirty="0">
                <a:solidFill>
                  <a:schemeClr val="accent1"/>
                </a:solidFill>
              </a:rPr>
              <a:t> </a:t>
            </a:r>
            <a:r>
              <a:rPr lang="en-US" altLang="zh-CN" dirty="0">
                <a:solidFill>
                  <a:schemeClr val="accent1"/>
                </a:solidFill>
              </a:rPr>
              <a:t>combination</a:t>
            </a:r>
            <a:r>
              <a:rPr lang="zh-CN" altLang="en-US" dirty="0">
                <a:solidFill>
                  <a:schemeClr val="accent1"/>
                </a:solidFill>
              </a:rPr>
              <a:t> </a:t>
            </a:r>
            <a:r>
              <a:rPr lang="en-US" altLang="zh-CN" dirty="0">
                <a:solidFill>
                  <a:schemeClr val="accent1"/>
                </a:solidFill>
              </a:rPr>
              <a:t>of</a:t>
            </a:r>
            <a:r>
              <a:rPr lang="zh-CN" altLang="en-US" dirty="0">
                <a:solidFill>
                  <a:schemeClr val="accent1"/>
                </a:solidFill>
              </a:rPr>
              <a:t> </a:t>
            </a:r>
            <a:r>
              <a:rPr lang="en-US" altLang="zh-CN" dirty="0">
                <a:solidFill>
                  <a:schemeClr val="accent1"/>
                </a:solidFill>
              </a:rPr>
              <a:t>both</a:t>
            </a:r>
            <a:r>
              <a:rPr lang="zh-CN" altLang="en-US" dirty="0">
                <a:solidFill>
                  <a:schemeClr val="accent1"/>
                </a:solidFill>
              </a:rPr>
              <a:t> </a:t>
            </a:r>
            <a:r>
              <a:rPr lang="en-US" altLang="zh-CN" dirty="0">
                <a:solidFill>
                  <a:schemeClr val="accent1"/>
                </a:solidFill>
              </a:rPr>
              <a:t>inputs</a:t>
            </a:r>
            <a:endParaRPr lang="en-US" dirty="0">
              <a:solidFill>
                <a:schemeClr val="accent1"/>
              </a:solidFill>
            </a:endParaRPr>
          </a:p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6526AA-E0DB-C988-6BC3-B1B6D4BEF78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C2C82A-A17E-47DC-A35D-CBA2F853F7A1}" type="slidenum">
              <a:rPr lang="en-SE" smtClean="0"/>
              <a:t>19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9296860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 dirty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21443-D73C-634A-A910-7320408C156D}" type="datetimeFigureOut">
              <a:rPr lang="en-US" smtClean="0"/>
              <a:t>1/31/2025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BE2B7-23DB-644D-89A2-CA3C2E8FE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1683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21443-D73C-634A-A910-7320408C156D}" type="datetimeFigureOut">
              <a:rPr lang="en-US" smtClean="0"/>
              <a:t>1/31/2025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BE2B7-23DB-644D-89A2-CA3C2E8FE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0605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21443-D73C-634A-A910-7320408C156D}" type="datetimeFigureOut">
              <a:rPr lang="en-US" smtClean="0"/>
              <a:t>1/31/2025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BE2B7-23DB-644D-89A2-CA3C2E8FE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3217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21443-D73C-634A-A910-7320408C156D}" type="datetimeFigureOut">
              <a:rPr lang="en-US" smtClean="0"/>
              <a:t>1/31/2025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BE2B7-23DB-644D-89A2-CA3C2E8FE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6812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21443-D73C-634A-A910-7320408C156D}" type="datetimeFigureOut">
              <a:rPr lang="en-US" smtClean="0"/>
              <a:t>1/31/2025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BE2B7-23DB-644D-89A2-CA3C2E8FE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8676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21443-D73C-634A-A910-7320408C156D}" type="datetimeFigureOut">
              <a:rPr lang="en-US" smtClean="0"/>
              <a:t>1/31/2025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BE2B7-23DB-644D-89A2-CA3C2E8FE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6884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21443-D73C-634A-A910-7320408C156D}" type="datetimeFigureOut">
              <a:rPr lang="en-US" smtClean="0"/>
              <a:t>1/31/2025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BE2B7-23DB-644D-89A2-CA3C2E8FE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2766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21443-D73C-634A-A910-7320408C156D}" type="datetimeFigureOut">
              <a:rPr lang="en-US" smtClean="0"/>
              <a:t>1/31/2025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BE2B7-23DB-644D-89A2-CA3C2E8FE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8560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21443-D73C-634A-A910-7320408C156D}" type="datetimeFigureOut">
              <a:rPr lang="en-US" smtClean="0"/>
              <a:t>1/31/2025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BE2B7-23DB-644D-89A2-CA3C2E8FE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353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21443-D73C-634A-A910-7320408C156D}" type="datetimeFigureOut">
              <a:rPr lang="en-US" smtClean="0"/>
              <a:t>1/31/2025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BE2B7-23DB-644D-89A2-CA3C2E8FE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2581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21443-D73C-634A-A910-7320408C156D}" type="datetimeFigureOut">
              <a:rPr lang="en-US" smtClean="0"/>
              <a:t>1/31/2025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BE2B7-23DB-644D-89A2-CA3C2E8FE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1247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221443-D73C-634A-A910-7320408C156D}" type="datetimeFigureOut">
              <a:rPr lang="en-US" smtClean="0"/>
              <a:t>1/31/2025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5BE2B7-23DB-644D-89A2-CA3C2E8FE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53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Helvetica"/>
          <a:ea typeface="+mj-ea"/>
          <a:cs typeface="Helvetica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chemeClr val="accent6"/>
        </a:buClr>
        <a:buFont typeface="Wingdings" charset="2"/>
        <a:buChar char="§"/>
        <a:defRPr sz="2400" kern="1200">
          <a:solidFill>
            <a:schemeClr val="tx1"/>
          </a:solidFill>
          <a:latin typeface="Times New Roman"/>
          <a:ea typeface="+mn-ea"/>
          <a:cs typeface="Times New Roman"/>
        </a:defRPr>
      </a:lvl1pPr>
      <a:lvl2pPr marL="742950" indent="-285750" algn="l" defTabSz="457200" rtl="0" eaLnBrk="1" latinLnBrk="0" hangingPunct="1">
        <a:spcBef>
          <a:spcPct val="20000"/>
        </a:spcBef>
        <a:buClr>
          <a:schemeClr val="accent6"/>
        </a:buClr>
        <a:buFont typeface="Wingdings" charset="2"/>
        <a:buChar char="§"/>
        <a:defRPr sz="2000" kern="1200">
          <a:solidFill>
            <a:schemeClr val="tx1"/>
          </a:solidFill>
          <a:latin typeface="Times New Roman"/>
          <a:ea typeface="+mn-ea"/>
          <a:cs typeface="Times New Roman"/>
        </a:defRPr>
      </a:lvl2pPr>
      <a:lvl3pPr marL="1143000" indent="-228600" algn="l" defTabSz="457200" rtl="0" eaLnBrk="1" latinLnBrk="0" hangingPunct="1">
        <a:spcBef>
          <a:spcPct val="20000"/>
        </a:spcBef>
        <a:buClr>
          <a:schemeClr val="accent6"/>
        </a:buClr>
        <a:buFont typeface="Wingdings" charset="2"/>
        <a:buChar char="§"/>
        <a:defRPr sz="1800" kern="1200">
          <a:solidFill>
            <a:schemeClr val="tx1"/>
          </a:solidFill>
          <a:latin typeface="Times New Roman"/>
          <a:ea typeface="+mn-ea"/>
          <a:cs typeface="Times New Roman"/>
        </a:defRPr>
      </a:lvl3pPr>
      <a:lvl4pPr marL="1600200" indent="-228600" algn="l" defTabSz="457200" rtl="0" eaLnBrk="1" latinLnBrk="0" hangingPunct="1">
        <a:spcBef>
          <a:spcPct val="20000"/>
        </a:spcBef>
        <a:buClr>
          <a:schemeClr val="accent6"/>
        </a:buClr>
        <a:buFont typeface="Wingdings" charset="2"/>
        <a:buChar char="§"/>
        <a:defRPr sz="1600" kern="1200">
          <a:solidFill>
            <a:schemeClr val="tx1"/>
          </a:solidFill>
          <a:latin typeface="Times New Roman"/>
          <a:ea typeface="+mn-ea"/>
          <a:cs typeface="Times New Roman"/>
        </a:defRPr>
      </a:lvl4pPr>
      <a:lvl5pPr marL="2057400" indent="-228600" algn="l" defTabSz="457200" rtl="0" eaLnBrk="1" latinLnBrk="0" hangingPunct="1">
        <a:spcBef>
          <a:spcPct val="20000"/>
        </a:spcBef>
        <a:buClr>
          <a:schemeClr val="accent6"/>
        </a:buClr>
        <a:buFont typeface="Wingdings" charset="2"/>
        <a:buChar char="§"/>
        <a:defRPr sz="1600" kern="1200">
          <a:solidFill>
            <a:schemeClr val="tx1"/>
          </a:solidFill>
          <a:latin typeface="Times New Roman"/>
          <a:ea typeface="+mn-ea"/>
          <a:cs typeface="Times New Roman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fDKIpRe8GW4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7" Type="http://schemas.openxmlformats.org/officeDocument/2006/relationships/image" Target="../media/image5.jpg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eg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geeksforgeeks.org/types-of-asymptotic-notations-in-complexity-analysis-of-algorithms/" TargetMode="External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youtube.com/watch?v=x2CRZaN2xgM" TargetMode="External"/><Relationship Id="rId4" Type="http://schemas.openxmlformats.org/officeDocument/2006/relationships/hyperlink" Target="https://www.youtube.com/watch?v=__vX2sjlpXU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97121" y="1146752"/>
            <a:ext cx="7952128" cy="2625208"/>
          </a:xfrm>
        </p:spPr>
        <p:txBody>
          <a:bodyPr>
            <a:noAutofit/>
          </a:bodyPr>
          <a:lstStyle/>
          <a:p>
            <a:pPr>
              <a:lnSpc>
                <a:spcPct val="130000"/>
              </a:lnSpc>
            </a:pPr>
            <a:r>
              <a:rPr lang="en-US" altLang="zh-CN" dirty="0">
                <a:solidFill>
                  <a:schemeClr val="accent1"/>
                </a:solidFill>
              </a:rPr>
              <a:t>Lecture</a:t>
            </a:r>
            <a:r>
              <a:rPr lang="zh-CN" altLang="en-US" dirty="0">
                <a:solidFill>
                  <a:schemeClr val="accent1"/>
                </a:solidFill>
              </a:rPr>
              <a:t> </a:t>
            </a:r>
            <a:r>
              <a:rPr lang="en-US" altLang="zh-CN" dirty="0">
                <a:solidFill>
                  <a:schemeClr val="accent1"/>
                </a:solidFill>
              </a:rPr>
              <a:t>5</a:t>
            </a:r>
            <a:br>
              <a:rPr lang="en-US" altLang="zh-CN" dirty="0">
                <a:solidFill>
                  <a:schemeClr val="accent1"/>
                </a:solidFill>
              </a:rPr>
            </a:br>
            <a:r>
              <a:rPr lang="en-US" altLang="zh-CN" dirty="0"/>
              <a:t>Algorithm Performance Analysis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anchor="ctr">
            <a:norm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Department</a:t>
            </a:r>
            <a:r>
              <a:rPr lang="zh-CN" altLang="en-US" sz="2000" dirty="0">
                <a:solidFill>
                  <a:schemeClr val="tx1"/>
                </a:solidFill>
              </a:rPr>
              <a:t> </a:t>
            </a:r>
            <a:r>
              <a:rPr lang="en-US" altLang="zh-CN" sz="2000" dirty="0">
                <a:solidFill>
                  <a:schemeClr val="tx1"/>
                </a:solidFill>
              </a:rPr>
              <a:t>of</a:t>
            </a:r>
            <a:r>
              <a:rPr lang="zh-CN" altLang="en-US" sz="2000" dirty="0">
                <a:solidFill>
                  <a:schemeClr val="tx1"/>
                </a:solidFill>
              </a:rPr>
              <a:t> </a:t>
            </a:r>
            <a:r>
              <a:rPr lang="en-US" altLang="zh-CN" sz="2000" dirty="0">
                <a:solidFill>
                  <a:schemeClr val="tx1"/>
                </a:solidFill>
              </a:rPr>
              <a:t>Computer</a:t>
            </a:r>
            <a:r>
              <a:rPr lang="zh-CN" altLang="en-US" sz="2000" dirty="0">
                <a:solidFill>
                  <a:schemeClr val="tx1"/>
                </a:solidFill>
              </a:rPr>
              <a:t> </a:t>
            </a:r>
            <a:r>
              <a:rPr lang="en-US" altLang="zh-CN" sz="2000" dirty="0">
                <a:solidFill>
                  <a:schemeClr val="tx1"/>
                </a:solidFill>
              </a:rPr>
              <a:t>Science</a:t>
            </a:r>
          </a:p>
          <a:p>
            <a:r>
              <a:rPr lang="en-US" sz="2000" dirty="0">
                <a:solidFill>
                  <a:schemeClr val="tx1"/>
                </a:solidFill>
              </a:rPr>
              <a:t>Hofstra</a:t>
            </a:r>
            <a:r>
              <a:rPr lang="zh-CN" altLang="en-US" sz="2000" dirty="0">
                <a:solidFill>
                  <a:schemeClr val="tx1"/>
                </a:solidFill>
              </a:rPr>
              <a:t> </a:t>
            </a:r>
            <a:r>
              <a:rPr lang="en-US" altLang="zh-CN" sz="2000" dirty="0">
                <a:solidFill>
                  <a:schemeClr val="tx1"/>
                </a:solidFill>
              </a:rPr>
              <a:t>University</a:t>
            </a:r>
            <a:endParaRPr 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47567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475998-0502-5A54-CC5F-9A83229FE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D0D73D5-5266-23CE-6E1D-8F73B7958CF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altLang="zh-CN" dirty="0"/>
                  <a:t>1. Suppose algorithm running time for input size </a:t>
                </a:r>
                <a14:m>
                  <m:oMath xmlns:m="http://schemas.openxmlformats.org/officeDocument/2006/math">
                    <m:r>
                      <a:rPr lang="en-GB" altLang="zh-CN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zh-CN" dirty="0"/>
                  <a:t> is </a:t>
                </a:r>
                <a14:m>
                  <m:oMath xmlns:m="http://schemas.openxmlformats.org/officeDocument/2006/math">
                    <m:r>
                      <a:rPr lang="en-GB" altLang="zh-CN" i="1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GB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GB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GB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GB" altLang="zh-CN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GB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altLang="zh-CN" b="0" i="1" smtClean="0">
                        <a:latin typeface="Cambria Math" panose="02040503050406030204" pitchFamily="18" charset="0"/>
                      </a:rPr>
                      <m:t>+100</m:t>
                    </m:r>
                  </m:oMath>
                </a14:m>
                <a:r>
                  <a:rPr lang="en-US" altLang="zh-CN" dirty="0"/>
                  <a:t>, what is its complexity in big-O notation?</a:t>
                </a:r>
              </a:p>
              <a:p>
                <a:r>
                  <a:rPr lang="en-US" altLang="zh-CN" dirty="0"/>
                  <a:t>ANS: </a:t>
                </a:r>
                <a14:m>
                  <m:oMath xmlns:m="http://schemas.openxmlformats.org/officeDocument/2006/math">
                    <m:r>
                      <a:rPr lang="en-GB" altLang="zh-CN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GB" altLang="zh-CN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altLang="zh-CN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GB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GB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:r>
                  <a:rPr lang="en-US" altLang="zh-CN" dirty="0"/>
                  <a:t>For </a:t>
                </a:r>
                <a14:m>
                  <m:oMath xmlns:m="http://schemas.openxmlformats.org/officeDocument/2006/math">
                    <m:r>
                      <a:rPr lang="en-GB" altLang="zh-CN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GB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GB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altLang="zh-CN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GB" altLang="zh-CN" b="0" i="1" smtClean="0">
                        <a:latin typeface="Cambria Math" panose="02040503050406030204" pitchFamily="18" charset="0"/>
                      </a:rPr>
                      <m:t>𝑛</m:t>
                    </m:r>
                    <m:func>
                      <m:funcPr>
                        <m:ctrlPr>
                          <a:rPr lang="en-GB" altLang="zh-CN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altLang="zh-CN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GB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  <m:r>
                      <a:rPr lang="en-GB" altLang="zh-CN" b="0" i="1" smtClean="0">
                        <a:latin typeface="Cambria Math" panose="02040503050406030204" pitchFamily="18" charset="0"/>
                      </a:rPr>
                      <m:t>+4</m:t>
                    </m:r>
                    <m:func>
                      <m:funcPr>
                        <m:ctrlPr>
                          <a:rPr lang="en-GB" altLang="zh-CN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altLang="zh-CN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GB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  <m:r>
                      <a:rPr lang="en-GB" altLang="zh-CN" b="0" i="1" smtClean="0">
                        <a:latin typeface="Cambria Math" panose="02040503050406030204" pitchFamily="18" charset="0"/>
                      </a:rPr>
                      <m:t> +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GB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altLang="zh-CN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altLang="zh-CN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zh-CN" dirty="0"/>
                  <a:t>,</a:t>
                </a:r>
              </a:p>
              <a:p>
                <a:r>
                  <a:rPr lang="en-US" altLang="zh-CN" dirty="0"/>
                  <a:t>ANS: </a:t>
                </a:r>
                <a14:m>
                  <m:oMath xmlns:m="http://schemas.openxmlformats.org/officeDocument/2006/math">
                    <m:r>
                      <a:rPr lang="en-GB" altLang="zh-CN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GB" altLang="zh-CN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GB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GB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:r>
                  <a:rPr lang="en-US" altLang="zh-CN" dirty="0"/>
                  <a:t>For </a:t>
                </a:r>
                <a14:m>
                  <m:oMath xmlns:m="http://schemas.openxmlformats.org/officeDocument/2006/math">
                    <m:r>
                      <a:rPr lang="en-GB" altLang="zh-CN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GB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GB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altLang="zh-CN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GB" altLang="zh-CN" b="0" i="1" smtClean="0">
                        <a:latin typeface="Cambria Math" panose="02040503050406030204" pitchFamily="18" charset="0"/>
                      </a:rPr>
                      <m:t>𝑛</m:t>
                    </m:r>
                    <m:func>
                      <m:funcPr>
                        <m:ctrlPr>
                          <a:rPr lang="en-GB" altLang="zh-CN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altLang="zh-CN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GB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  <m:r>
                      <a:rPr lang="en-GB" altLang="zh-CN" b="0" i="1" smtClean="0">
                        <a:latin typeface="Cambria Math" panose="02040503050406030204" pitchFamily="18" charset="0"/>
                      </a:rPr>
                      <m:t>+4</m:t>
                    </m:r>
                    <m:func>
                      <m:funcPr>
                        <m:ctrlPr>
                          <a:rPr lang="en-GB" altLang="zh-CN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altLang="zh-CN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GB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  <m:r>
                      <a:rPr lang="en-GB" altLang="zh-CN" b="0" i="1" smtClean="0">
                        <a:latin typeface="Cambria Math" panose="02040503050406030204" pitchFamily="18" charset="0"/>
                      </a:rPr>
                      <m:t> +</m:t>
                    </m:r>
                    <m:r>
                      <a:rPr lang="en-GB" altLang="zh-CN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zh-CN" dirty="0"/>
                  <a:t>,</a:t>
                </a:r>
              </a:p>
              <a:p>
                <a:r>
                  <a:rPr lang="en-US" altLang="zh-CN" dirty="0"/>
                  <a:t>ANS: </a:t>
                </a:r>
                <a14:m>
                  <m:oMath xmlns:m="http://schemas.openxmlformats.org/officeDocument/2006/math">
                    <m:r>
                      <a:rPr lang="en-GB" altLang="zh-CN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GB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altLang="zh-CN" i="1">
                        <a:latin typeface="Cambria Math" panose="02040503050406030204" pitchFamily="18" charset="0"/>
                      </a:rPr>
                      <m:t>𝑛</m:t>
                    </m:r>
                    <m:func>
                      <m:funcPr>
                        <m:ctrlPr>
                          <a:rPr lang="en-GB" altLang="zh-CN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altLang="zh-CN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GB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  <m:r>
                      <a:rPr lang="en-GB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:r>
                  <a:rPr lang="en-US" altLang="zh-CN" dirty="0"/>
                  <a:t>2. If </a:t>
                </a:r>
                <a:r>
                  <a:rPr lang="en-GB" altLang="zh-CN" dirty="0"/>
                  <a:t>Algorithm 1</a:t>
                </a:r>
                <a:r>
                  <a:rPr lang="en-US" altLang="zh-CN" dirty="0"/>
                  <a:t> has complexity </a:t>
                </a:r>
                <a14:m>
                  <m:oMath xmlns:m="http://schemas.openxmlformats.org/officeDocument/2006/math">
                    <m:r>
                      <a:rPr lang="en-GB" altLang="zh-CN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GB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GB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GB" altLang="zh-CN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GB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r>
                  <a:rPr lang="en-US" altLang="zh-CN" dirty="0"/>
                  <a:t>, </a:t>
                </a:r>
                <a:r>
                  <a:rPr lang="en-GB" altLang="zh-CN" dirty="0"/>
                  <a:t>Algorithm 2</a:t>
                </a:r>
                <a:r>
                  <a:rPr lang="en-US" altLang="zh-CN" dirty="0"/>
                  <a:t> has complexity </a:t>
                </a:r>
                <a14:m>
                  <m:oMath xmlns:m="http://schemas.openxmlformats.org/officeDocument/2006/math">
                    <m:r>
                      <a:rPr lang="en-GB" altLang="zh-CN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GB" altLang="zh-CN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GB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GB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/>
                  <a:t>, will </a:t>
                </a:r>
                <a:r>
                  <a:rPr lang="en-GB" altLang="zh-CN" dirty="0"/>
                  <a:t>Algorithm 1 always have fewer operations (shorter running time) than Algorithm 2?</a:t>
                </a:r>
              </a:p>
              <a:p>
                <a:r>
                  <a:rPr lang="en-GB" altLang="zh-CN" dirty="0"/>
                  <a:t>ANS: No. If Algorithm 1 has running time </a:t>
                </a:r>
                <a14:m>
                  <m:oMath xmlns:m="http://schemas.openxmlformats.org/officeDocument/2006/math">
                    <m:r>
                      <a:rPr lang="en-GB" altLang="zh-CN" b="0" i="1" smtClean="0">
                        <a:latin typeface="Cambria Math" panose="02040503050406030204" pitchFamily="18" charset="0"/>
                      </a:rPr>
                      <m:t>100000∗</m:t>
                    </m:r>
                    <m:func>
                      <m:funcPr>
                        <m:ctrlPr>
                          <a:rPr lang="en-GB" altLang="zh-CN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altLang="zh-CN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GB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</m:oMath>
                </a14:m>
                <a:r>
                  <a:rPr lang="en-GB" altLang="zh-CN" dirty="0"/>
                  <a:t>, Algorithm 2 has running time </a:t>
                </a:r>
                <a14:m>
                  <m:oMath xmlns:m="http://schemas.openxmlformats.org/officeDocument/2006/math">
                    <m:r>
                      <a:rPr lang="en-GB" altLang="zh-CN" b="0" i="0" smtClean="0">
                        <a:latin typeface="Cambria Math" panose="02040503050406030204" pitchFamily="18" charset="0"/>
                      </a:rPr>
                      <m:t>3</m:t>
                    </m:r>
                    <m:sSup>
                      <m:sSupPr>
                        <m:ctrlPr>
                          <a:rPr lang="en-GB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GB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GB" altLang="zh-CN" dirty="0"/>
                  <a:t>, then </a:t>
                </a:r>
                <a14:m>
                  <m:oMath xmlns:m="http://schemas.openxmlformats.org/officeDocument/2006/math">
                    <m:r>
                      <a:rPr lang="en-GB" altLang="zh-CN" i="1">
                        <a:latin typeface="Cambria Math" panose="02040503050406030204" pitchFamily="18" charset="0"/>
                      </a:rPr>
                      <m:t>100000∗</m:t>
                    </m:r>
                    <m:func>
                      <m:funcPr>
                        <m:ctrlPr>
                          <a:rPr lang="en-GB" altLang="zh-CN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altLang="zh-CN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GB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  <m:r>
                      <a:rPr lang="en-GB" altLang="zh-CN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GB" altLang="zh-CN">
                        <a:latin typeface="Cambria Math" panose="02040503050406030204" pitchFamily="18" charset="0"/>
                      </a:rPr>
                      <m:t>3</m:t>
                    </m:r>
                    <m:sSup>
                      <m:sSupPr>
                        <m:ctrlPr>
                          <a:rPr lang="en-GB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GB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GB" altLang="zh-CN" dirty="0"/>
                  <a:t> for small </a:t>
                </a:r>
                <a14:m>
                  <m:oMath xmlns:m="http://schemas.openxmlformats.org/officeDocument/2006/math">
                    <m:r>
                      <a:rPr lang="en-GB" altLang="zh-CN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zh-CN" dirty="0"/>
                  <a:t>.</a:t>
                </a:r>
              </a:p>
              <a:p>
                <a:endParaRPr lang="en-US" altLang="zh-C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D0D73D5-5266-23CE-6E1D-8F73B7958CF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15" t="-1617" b="-1887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DD5E9DCB-2E20-9B22-8903-A5FD92FCA783}"/>
              </a:ext>
            </a:extLst>
          </p:cNvPr>
          <p:cNvSpPr/>
          <p:nvPr/>
        </p:nvSpPr>
        <p:spPr>
          <a:xfrm>
            <a:off x="4564059" y="5391800"/>
            <a:ext cx="4268598" cy="3351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endParaRPr lang="en-US" baseline="30000" dirty="0">
              <a:solidFill>
                <a:schemeClr val="accent6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79742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57832-BB3D-6E36-34E3-DB2E2F0484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Exercise </a:t>
            </a:r>
            <a:r>
              <a:rPr lang="en-US" dirty="0" err="1"/>
              <a:t>Con’t</a:t>
            </a:r>
            <a:endParaRPr lang="en-S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25FA9CC-2DC5-7EF4-8CB0-AFB0FEC6700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8229600" cy="4706007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dirty="0"/>
                  <a:t>3. Suppose algorithm running time for input size </a:t>
                </a:r>
                <a14:m>
                  <m:oMath xmlns:m="http://schemas.openxmlformats.org/officeDocument/2006/math">
                    <m:r>
                      <a:rPr lang="en-GB" altLang="zh-CN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zh-CN" dirty="0"/>
                  <a:t> is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altLang="zh-CN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altLang="zh-CN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GB" altLang="zh-CN" b="0" i="1" smtClean="0">
                        <a:latin typeface="Cambria Math" panose="02040503050406030204" pitchFamily="18" charset="0"/>
                      </a:rPr>
                      <m:t>+</m:t>
                    </m:r>
                    <m:func>
                      <m:funcPr>
                        <m:ctrlPr>
                          <a:rPr lang="en-GB" altLang="zh-CN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altLang="zh-CN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GB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</m:oMath>
                </a14:m>
                <a:endParaRPr lang="en-GB" dirty="0"/>
              </a:p>
              <a:p>
                <a:pPr lvl="1"/>
                <a14:m>
                  <m:oMath xmlns:m="http://schemas.openxmlformats.org/officeDocument/2006/math">
                    <m:r>
                      <a:rPr lang="en-GB" altLang="zh-CN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GB" altLang="zh-CN" i="1" smtClean="0">
                        <a:latin typeface="Cambria Math" panose="02040503050406030204" pitchFamily="18" charset="0"/>
                      </a:rPr>
                      <m:t>∗</m:t>
                    </m:r>
                    <m:d>
                      <m:dPr>
                        <m:ctrlPr>
                          <a:rPr lang="en-GB" altLang="zh-CN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altLang="zh-CN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GB" altLang="zh-CN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GB" altLang="zh-CN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GB" altLang="zh-CN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altLang="zh-CN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GB" altLang="zh-CN" b="0" i="1" smtClean="0">
                        <a:latin typeface="Cambria Math" panose="02040503050406030204" pitchFamily="18" charset="0"/>
                      </a:rPr>
                      <m:t>+</m:t>
                    </m:r>
                    <m:func>
                      <m:funcPr>
                        <m:ctrlPr>
                          <a:rPr lang="en-GB" altLang="zh-CN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altLang="zh-CN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GB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</m:oMath>
                </a14:m>
                <a:r>
                  <a:rPr lang="en-GB" dirty="0"/>
                  <a:t>  (</a:t>
                </a:r>
                <a14:m>
                  <m:oMath xmlns:m="http://schemas.openxmlformats.org/officeDocument/2006/math">
                    <m:r>
                      <a:rPr lang="en-GB" altLang="zh-CN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GB" dirty="0"/>
                  <a:t> is a loop iteration variable within </a:t>
                </a:r>
                <a14:m>
                  <m:oMath xmlns:m="http://schemas.openxmlformats.org/officeDocument/2006/math">
                    <m:r>
                      <a:rPr lang="en-GB" altLang="zh-CN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GB" dirty="0"/>
                  <a:t> to </a:t>
                </a:r>
                <a14:m>
                  <m:oMath xmlns:m="http://schemas.openxmlformats.org/officeDocument/2006/math">
                    <m:r>
                      <a:rPr lang="en-GB" altLang="zh-CN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GB" dirty="0"/>
                  <a:t>)</a:t>
                </a:r>
                <a:endParaRPr lang="en-SE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altLang="zh-CN" b="0" i="1" smtClean="0">
                            <a:latin typeface="Cambria Math" panose="02040503050406030204" pitchFamily="18" charset="0"/>
                          </a:rPr>
                          <m:t>0.001∗</m:t>
                        </m:r>
                        <m:r>
                          <a:rPr lang="en-GB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altLang="zh-CN" b="0" i="1" smtClean="0">
                        <a:latin typeface="Cambria Math" panose="02040503050406030204" pitchFamily="18" charset="0"/>
                      </a:rPr>
                      <m:t>+1000∗</m:t>
                    </m:r>
                    <m:r>
                      <a:rPr lang="en-GB" altLang="zh-CN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GB" altLang="zh-CN" b="0" i="1" smtClean="0">
                        <a:latin typeface="Cambria Math" panose="02040503050406030204" pitchFamily="18" charset="0"/>
                      </a:rPr>
                      <m:t>+10000∗</m:t>
                    </m:r>
                    <m:func>
                      <m:funcPr>
                        <m:ctrlPr>
                          <a:rPr lang="en-GB" altLang="zh-CN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altLang="zh-CN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GB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</m:oMath>
                </a14:m>
                <a:endParaRPr lang="en-GB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GB" altLang="zh-CN" b="0" i="1" smtClean="0">
                            <a:latin typeface="Cambria Math" panose="02040503050406030204" pitchFamily="18" charset="0"/>
                          </a:rPr>
                          <m:t>+100)</m:t>
                        </m:r>
                      </m:e>
                      <m:sup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altLang="zh-CN" b="0" i="1" smtClean="0">
                        <a:latin typeface="Cambria Math" panose="02040503050406030204" pitchFamily="18" charset="0"/>
                      </a:rPr>
                      <m:t>+(100∗</m:t>
                    </m:r>
                    <m:d>
                      <m:dPr>
                        <m:ctrlPr>
                          <a:rPr lang="en-GB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GB" altLang="zh-CN" b="0" i="1" smtClean="0">
                            <a:latin typeface="Cambria Math" panose="02040503050406030204" pitchFamily="18" charset="0"/>
                          </a:rPr>
                          <m:t>+100000</m:t>
                        </m:r>
                      </m:e>
                    </m:d>
                    <m:r>
                      <a:rPr lang="en-GB" altLang="zh-CN" b="0" i="1" smtClean="0">
                        <a:latin typeface="Cambria Math" panose="02040503050406030204" pitchFamily="18" charset="0"/>
                      </a:rPr>
                      <m:t>)+100∗</m:t>
                    </m:r>
                    <m:func>
                      <m:funcPr>
                        <m:ctrlPr>
                          <a:rPr lang="en-GB" altLang="zh-CN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altLang="zh-CN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GB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</m:oMath>
                </a14:m>
                <a:endParaRPr lang="en-GB" dirty="0"/>
              </a:p>
              <a:p>
                <a:pPr marL="457200" lvl="1" indent="0">
                  <a:buNone/>
                </a:pPr>
                <a:r>
                  <a:rPr lang="en-GB" dirty="0"/>
                  <a:t>What is the big O notation for the algorithm complexity in each case?</a:t>
                </a:r>
              </a:p>
              <a:p>
                <a:r>
                  <a:rPr lang="en-US" altLang="zh-CN" dirty="0"/>
                  <a:t>ANS: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altLang="zh-CN">
                            <a:latin typeface="Cambria Math" panose="02040503050406030204" pitchFamily="18" charset="0"/>
                          </a:rPr>
                          <m:t>𝑂</m:t>
                        </m:r>
                        <m:r>
                          <a:rPr lang="en-GB" altLang="zh-CN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altLang="zh-CN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altLang="zh-CN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dirty="0"/>
              </a:p>
              <a:p>
                <a:r>
                  <a:rPr lang="en-GB" altLang="zh-CN" dirty="0"/>
                  <a:t>What is the answer if </a:t>
                </a:r>
                <a:r>
                  <a:rPr lang="en-US" altLang="zh-CN" dirty="0">
                    <a:latin typeface="Times New Roman"/>
                    <a:cs typeface="Times New Roman"/>
                  </a:rPr>
                  <a:t>2</a:t>
                </a:r>
                <a:r>
                  <a:rPr lang="en-US" altLang="zh-CN" baseline="30000" dirty="0">
                    <a:latin typeface="Times New Roman"/>
                    <a:cs typeface="Times New Roman"/>
                  </a:rPr>
                  <a:t>n </a:t>
                </a:r>
                <a:r>
                  <a:rPr lang="en-US" altLang="zh-CN" dirty="0">
                    <a:latin typeface="Times New Roman"/>
                    <a:cs typeface="Times New Roman"/>
                  </a:rPr>
                  <a:t>is added to each term?</a:t>
                </a:r>
              </a:p>
              <a:p>
                <a:r>
                  <a:rPr lang="en-US" altLang="zh-CN" dirty="0"/>
                  <a:t>ANS: </a:t>
                </a:r>
                <a14:m>
                  <m:oMath xmlns:m="http://schemas.openxmlformats.org/officeDocument/2006/math">
                    <m:r>
                      <a:rPr lang="en-GB" altLang="zh-CN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GB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en-US" altLang="zh-CN" dirty="0"/>
                      <m:t>2</m:t>
                    </m:r>
                    <m:r>
                      <m:rPr>
                        <m:nor/>
                      </m:rPr>
                      <a:rPr lang="en-US" altLang="zh-CN" baseline="30000" dirty="0"/>
                      <m:t>n</m:t>
                    </m:r>
                    <m:r>
                      <a:rPr lang="en-GB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>
                  <a:latin typeface="Times New Roman"/>
                  <a:cs typeface="Times New Roman"/>
                </a:endParaRPr>
              </a:p>
              <a:p>
                <a:pPr marL="457200" lvl="1" indent="0">
                  <a:buNone/>
                </a:pPr>
                <a:endParaRPr lang="en-GB" sz="24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25FA9CC-2DC5-7EF4-8CB0-AFB0FEC6700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229600" cy="4706007"/>
              </a:xfrm>
              <a:blipFill>
                <a:blip r:embed="rId2"/>
                <a:stretch>
                  <a:fillRect l="-963" t="-1038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0186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279FEE-8A83-D1BB-2AC8-722942D95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Loop Complexity Analysis Examples</a:t>
            </a:r>
            <a:endParaRPr lang="en-S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A39B51B-7D7F-1681-83B5-2AABF9049476}"/>
              </a:ext>
            </a:extLst>
          </p:cNvPr>
          <p:cNvSpPr/>
          <p:nvPr/>
        </p:nvSpPr>
        <p:spPr>
          <a:xfrm>
            <a:off x="426771" y="3559444"/>
            <a:ext cx="2679689" cy="891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4F81BD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sz="1600" dirty="0">
                <a:solidFill>
                  <a:srgbClr val="7F0055"/>
                </a:solidFill>
                <a:latin typeface="Menlo Bold"/>
                <a:cs typeface="Menlo Bold"/>
              </a:rPr>
              <a:t>for</a:t>
            </a:r>
            <a:r>
              <a:rPr lang="en-US" sz="1600" dirty="0">
                <a:solidFill>
                  <a:srgbClr val="000000"/>
                </a:solidFill>
                <a:latin typeface="Menlo Bold"/>
                <a:cs typeface="Menlo Bold"/>
              </a:rPr>
              <a:t> (</a:t>
            </a:r>
            <a:r>
              <a:rPr lang="en-US" sz="1600" dirty="0">
                <a:solidFill>
                  <a:srgbClr val="7F0055"/>
                </a:solidFill>
                <a:latin typeface="Menlo Bold"/>
                <a:cs typeface="Menlo Bold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Menlo Bold"/>
                <a:cs typeface="Menlo Bold"/>
              </a:rPr>
              <a:t> </a:t>
            </a:r>
            <a:r>
              <a:rPr lang="en-US" sz="1600" dirty="0">
                <a:solidFill>
                  <a:srgbClr val="6A3E3E"/>
                </a:solidFill>
                <a:latin typeface="Menlo Bold"/>
                <a:cs typeface="Menlo Bold"/>
              </a:rPr>
              <a:t>i</a:t>
            </a:r>
            <a:r>
              <a:rPr lang="en-US" sz="1600" dirty="0">
                <a:solidFill>
                  <a:srgbClr val="000000"/>
                </a:solidFill>
                <a:latin typeface="Menlo Bold"/>
                <a:cs typeface="Menlo Bold"/>
              </a:rPr>
              <a:t> = 1; </a:t>
            </a:r>
            <a:r>
              <a:rPr lang="en-US" sz="1600" dirty="0">
                <a:solidFill>
                  <a:srgbClr val="6A3E3E"/>
                </a:solidFill>
                <a:latin typeface="Menlo Bold"/>
                <a:cs typeface="Menlo Bold"/>
              </a:rPr>
              <a:t>i</a:t>
            </a:r>
            <a:r>
              <a:rPr lang="en-US" sz="1600" dirty="0">
                <a:solidFill>
                  <a:srgbClr val="000000"/>
                </a:solidFill>
                <a:latin typeface="Menlo Bold"/>
                <a:cs typeface="Menlo Bold"/>
              </a:rPr>
              <a:t> &lt; n; i = i*c) {</a:t>
            </a:r>
          </a:p>
          <a:p>
            <a:pPr>
              <a:lnSpc>
                <a:spcPct val="110000"/>
              </a:lnSpc>
            </a:pPr>
            <a:r>
              <a:rPr lang="en-US" sz="1600" dirty="0">
                <a:solidFill>
                  <a:srgbClr val="000000"/>
                </a:solidFill>
                <a:latin typeface="Menlo Bold"/>
                <a:cs typeface="Menlo Bold"/>
              </a:rPr>
              <a:t>  //Some O(1) code</a:t>
            </a:r>
          </a:p>
          <a:p>
            <a:pPr>
              <a:lnSpc>
                <a:spcPct val="110000"/>
              </a:lnSpc>
            </a:pPr>
            <a:r>
              <a:rPr lang="en-US" sz="1600" dirty="0">
                <a:solidFill>
                  <a:srgbClr val="000000"/>
                </a:solidFill>
                <a:latin typeface="Menlo Bold"/>
                <a:cs typeface="Menlo Bold"/>
              </a:rPr>
              <a:t>}</a:t>
            </a:r>
            <a:endParaRPr lang="en-US" sz="1600" dirty="0">
              <a:latin typeface="Menlo Bold"/>
              <a:cs typeface="Menlo Bold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BE37DA9-3C57-4A5B-35CA-D46E2FA53EFE}"/>
              </a:ext>
            </a:extLst>
          </p:cNvPr>
          <p:cNvSpPr/>
          <p:nvPr/>
        </p:nvSpPr>
        <p:spPr>
          <a:xfrm>
            <a:off x="426773" y="1489264"/>
            <a:ext cx="2679689" cy="891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4F81BD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sz="1600" dirty="0">
                <a:solidFill>
                  <a:srgbClr val="7F0055"/>
                </a:solidFill>
                <a:latin typeface="Menlo Bold"/>
                <a:cs typeface="Menlo Bold"/>
              </a:rPr>
              <a:t>for</a:t>
            </a:r>
            <a:r>
              <a:rPr lang="en-US" sz="1600" dirty="0">
                <a:solidFill>
                  <a:srgbClr val="000000"/>
                </a:solidFill>
                <a:latin typeface="Menlo Bold"/>
                <a:cs typeface="Menlo Bold"/>
              </a:rPr>
              <a:t> (</a:t>
            </a:r>
            <a:r>
              <a:rPr lang="en-US" sz="1600" dirty="0">
                <a:solidFill>
                  <a:srgbClr val="7F0055"/>
                </a:solidFill>
                <a:latin typeface="Menlo Bold"/>
                <a:cs typeface="Menlo Bold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Menlo Bold"/>
                <a:cs typeface="Menlo Bold"/>
              </a:rPr>
              <a:t> </a:t>
            </a:r>
            <a:r>
              <a:rPr lang="en-US" sz="1600" dirty="0">
                <a:solidFill>
                  <a:srgbClr val="6A3E3E"/>
                </a:solidFill>
                <a:latin typeface="Menlo Bold"/>
                <a:cs typeface="Menlo Bold"/>
              </a:rPr>
              <a:t>i</a:t>
            </a:r>
            <a:r>
              <a:rPr lang="en-US" sz="1600" dirty="0">
                <a:solidFill>
                  <a:srgbClr val="000000"/>
                </a:solidFill>
                <a:latin typeface="Menlo Bold"/>
                <a:cs typeface="Menlo Bold"/>
              </a:rPr>
              <a:t> = 0; </a:t>
            </a:r>
            <a:r>
              <a:rPr lang="en-US" sz="1600" dirty="0">
                <a:solidFill>
                  <a:srgbClr val="6A3E3E"/>
                </a:solidFill>
                <a:latin typeface="Menlo Bold"/>
                <a:cs typeface="Menlo Bold"/>
              </a:rPr>
              <a:t>i</a:t>
            </a:r>
            <a:r>
              <a:rPr lang="en-US" sz="1600" dirty="0">
                <a:solidFill>
                  <a:srgbClr val="000000"/>
                </a:solidFill>
                <a:latin typeface="Menlo Bold"/>
                <a:cs typeface="Menlo Bold"/>
              </a:rPr>
              <a:t> &lt; n; i = </a:t>
            </a:r>
            <a:r>
              <a:rPr lang="en-US" sz="1600" dirty="0" err="1">
                <a:solidFill>
                  <a:srgbClr val="000000"/>
                </a:solidFill>
                <a:latin typeface="Menlo Bold"/>
                <a:cs typeface="Menlo Bold"/>
              </a:rPr>
              <a:t>i+c</a:t>
            </a:r>
            <a:r>
              <a:rPr lang="en-US" sz="1600" dirty="0">
                <a:solidFill>
                  <a:srgbClr val="000000"/>
                </a:solidFill>
                <a:latin typeface="Menlo Bold"/>
                <a:cs typeface="Menlo Bold"/>
              </a:rPr>
              <a:t>) {</a:t>
            </a:r>
          </a:p>
          <a:p>
            <a:pPr>
              <a:lnSpc>
                <a:spcPct val="110000"/>
              </a:lnSpc>
            </a:pPr>
            <a:r>
              <a:rPr lang="en-US" sz="1600" dirty="0">
                <a:solidFill>
                  <a:srgbClr val="000000"/>
                </a:solidFill>
                <a:latin typeface="Menlo Bold"/>
                <a:cs typeface="Menlo Bold"/>
              </a:rPr>
              <a:t>  //Some O(1) code</a:t>
            </a:r>
          </a:p>
          <a:p>
            <a:pPr>
              <a:lnSpc>
                <a:spcPct val="110000"/>
              </a:lnSpc>
            </a:pPr>
            <a:r>
              <a:rPr lang="en-US" sz="1600" dirty="0">
                <a:solidFill>
                  <a:srgbClr val="000000"/>
                </a:solidFill>
                <a:latin typeface="Menlo Bold"/>
                <a:cs typeface="Menlo Bold"/>
              </a:rPr>
              <a:t>}</a:t>
            </a:r>
            <a:endParaRPr lang="en-US" sz="1600" dirty="0">
              <a:latin typeface="Menlo Bold"/>
              <a:cs typeface="Menlo Bold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F4D1B90-7521-8D4C-442B-44E191368735}"/>
                  </a:ext>
                </a:extLst>
              </p:cNvPr>
              <p:cNvSpPr txBox="1"/>
              <p:nvPr/>
            </p:nvSpPr>
            <p:spPr>
              <a:xfrm>
                <a:off x="3106462" y="1559643"/>
                <a:ext cx="4099456" cy="7818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i = 0, c, 2c, … &lt; n, number of iterations </a:t>
                </a:r>
                <a14:m>
                  <m:oMath xmlns:m="http://schemas.openxmlformats.org/officeDocument/2006/math">
                    <m:d>
                      <m:dPr>
                        <m:begChr m:val="⌈"/>
                        <m:endChr m:val="⌉"/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den>
                        </m:f>
                      </m:e>
                    </m:d>
                  </m:oMath>
                </a14:m>
                <a:endParaRPr lang="en-GB" b="0" dirty="0"/>
              </a:p>
              <a:p>
                <a:r>
                  <a:rPr lang="en-GB" dirty="0"/>
                  <a:t>Complexity O(n) </a:t>
                </a:r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F4D1B90-7521-8D4C-442B-44E1913687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6462" y="1559643"/>
                <a:ext cx="4099456" cy="781817"/>
              </a:xfrm>
              <a:prstGeom prst="rect">
                <a:avLst/>
              </a:prstGeom>
              <a:blipFill>
                <a:blip r:embed="rId2"/>
                <a:stretch>
                  <a:fillRect l="-1339" b="-11719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 17">
            <a:extLst>
              <a:ext uri="{FF2B5EF4-FFF2-40B4-BE49-F238E27FC236}">
                <a16:creationId xmlns:a16="http://schemas.microsoft.com/office/drawing/2014/main" id="{3D368C01-6CC0-9F6A-8AC4-DE339E6FCE21}"/>
              </a:ext>
            </a:extLst>
          </p:cNvPr>
          <p:cNvSpPr/>
          <p:nvPr/>
        </p:nvSpPr>
        <p:spPr>
          <a:xfrm>
            <a:off x="426772" y="2510033"/>
            <a:ext cx="2679689" cy="891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4F81BD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sz="1600" dirty="0">
                <a:solidFill>
                  <a:srgbClr val="7F0055"/>
                </a:solidFill>
                <a:latin typeface="Menlo Bold"/>
                <a:cs typeface="Menlo Bold"/>
              </a:rPr>
              <a:t>for</a:t>
            </a:r>
            <a:r>
              <a:rPr lang="en-US" sz="1600" dirty="0">
                <a:solidFill>
                  <a:srgbClr val="000000"/>
                </a:solidFill>
                <a:latin typeface="Menlo Bold"/>
                <a:cs typeface="Menlo Bold"/>
              </a:rPr>
              <a:t> (</a:t>
            </a:r>
            <a:r>
              <a:rPr lang="en-US" sz="1600" dirty="0">
                <a:solidFill>
                  <a:srgbClr val="7F0055"/>
                </a:solidFill>
                <a:latin typeface="Menlo Bold"/>
                <a:cs typeface="Menlo Bold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Menlo Bold"/>
                <a:cs typeface="Menlo Bold"/>
              </a:rPr>
              <a:t> </a:t>
            </a:r>
            <a:r>
              <a:rPr lang="en-US" sz="1600" dirty="0">
                <a:solidFill>
                  <a:srgbClr val="6A3E3E"/>
                </a:solidFill>
                <a:latin typeface="Menlo Bold"/>
                <a:cs typeface="Menlo Bold"/>
              </a:rPr>
              <a:t>i</a:t>
            </a:r>
            <a:r>
              <a:rPr lang="en-US" sz="1600" dirty="0">
                <a:solidFill>
                  <a:srgbClr val="000000"/>
                </a:solidFill>
                <a:latin typeface="Menlo Bold"/>
                <a:cs typeface="Menlo Bold"/>
              </a:rPr>
              <a:t> = n; </a:t>
            </a:r>
            <a:r>
              <a:rPr lang="en-US" sz="1600" dirty="0">
                <a:solidFill>
                  <a:srgbClr val="6A3E3E"/>
                </a:solidFill>
                <a:latin typeface="Menlo Bold"/>
                <a:cs typeface="Menlo Bold"/>
              </a:rPr>
              <a:t>i</a:t>
            </a:r>
            <a:r>
              <a:rPr lang="en-US" sz="1600" dirty="0">
                <a:solidFill>
                  <a:srgbClr val="000000"/>
                </a:solidFill>
                <a:latin typeface="Menlo Bold"/>
                <a:cs typeface="Menlo Bold"/>
              </a:rPr>
              <a:t> &gt; 0; i = i-c) {</a:t>
            </a:r>
          </a:p>
          <a:p>
            <a:pPr>
              <a:lnSpc>
                <a:spcPct val="110000"/>
              </a:lnSpc>
            </a:pPr>
            <a:r>
              <a:rPr lang="en-US" sz="1600" dirty="0">
                <a:solidFill>
                  <a:srgbClr val="000000"/>
                </a:solidFill>
                <a:latin typeface="Menlo Bold"/>
                <a:cs typeface="Menlo Bold"/>
              </a:rPr>
              <a:t>  //Some O(1) code</a:t>
            </a:r>
          </a:p>
          <a:p>
            <a:pPr>
              <a:lnSpc>
                <a:spcPct val="110000"/>
              </a:lnSpc>
            </a:pPr>
            <a:r>
              <a:rPr lang="en-US" sz="1600" dirty="0">
                <a:solidFill>
                  <a:srgbClr val="000000"/>
                </a:solidFill>
                <a:latin typeface="Menlo Bold"/>
                <a:cs typeface="Menlo Bold"/>
              </a:rPr>
              <a:t>}</a:t>
            </a:r>
            <a:endParaRPr lang="en-US" sz="1600" dirty="0">
              <a:latin typeface="Menlo Bold"/>
              <a:cs typeface="Menlo Bold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F668F69-52DE-F7EA-BAE6-2BCA38D0169E}"/>
                  </a:ext>
                </a:extLst>
              </p:cNvPr>
              <p:cNvSpPr txBox="1"/>
              <p:nvPr/>
            </p:nvSpPr>
            <p:spPr>
              <a:xfrm>
                <a:off x="3106462" y="2573244"/>
                <a:ext cx="4488986" cy="7818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i = n, n-c, n-2c, … &gt; n, number of iterations </a:t>
                </a:r>
                <a14:m>
                  <m:oMath xmlns:m="http://schemas.openxmlformats.org/officeDocument/2006/math">
                    <m:d>
                      <m:dPr>
                        <m:begChr m:val="⌈"/>
                        <m:endChr m:val="⌉"/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den>
                        </m:f>
                      </m:e>
                    </m:d>
                  </m:oMath>
                </a14:m>
                <a:endParaRPr lang="en-GB" b="0" dirty="0"/>
              </a:p>
              <a:p>
                <a:r>
                  <a:rPr lang="en-GB" dirty="0"/>
                  <a:t>Complexity O(n) </a:t>
                </a:r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F668F69-52DE-F7EA-BAE6-2BCA38D016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6462" y="2573244"/>
                <a:ext cx="4488986" cy="781817"/>
              </a:xfrm>
              <a:prstGeom prst="rect">
                <a:avLst/>
              </a:prstGeom>
              <a:blipFill>
                <a:blip r:embed="rId3"/>
                <a:stretch>
                  <a:fillRect l="-1223" b="-11719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EB685890-C4B9-68C9-3343-0E8686EE40A7}"/>
              </a:ext>
            </a:extLst>
          </p:cNvPr>
          <p:cNvSpPr txBox="1"/>
          <p:nvPr/>
        </p:nvSpPr>
        <p:spPr>
          <a:xfrm>
            <a:off x="3106462" y="3694695"/>
            <a:ext cx="54606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i = c</a:t>
            </a:r>
            <a:r>
              <a:rPr lang="en-GB" baseline="30000" dirty="0"/>
              <a:t>0</a:t>
            </a:r>
            <a:r>
              <a:rPr lang="en-GB" dirty="0"/>
              <a:t>, c</a:t>
            </a:r>
            <a:r>
              <a:rPr lang="en-GB" baseline="30000" dirty="0"/>
              <a:t>1</a:t>
            </a:r>
            <a:r>
              <a:rPr lang="en-GB" dirty="0"/>
              <a:t>, c</a:t>
            </a:r>
            <a:r>
              <a:rPr lang="en-GB" baseline="30000" dirty="0"/>
              <a:t>2</a:t>
            </a:r>
            <a:r>
              <a:rPr lang="en-GB" dirty="0"/>
              <a:t>, …, c</a:t>
            </a:r>
            <a:r>
              <a:rPr lang="en-GB" baseline="30000" dirty="0"/>
              <a:t>k-1</a:t>
            </a:r>
            <a:r>
              <a:rPr lang="en-GB" dirty="0"/>
              <a:t> &lt; n, number of iterations k &lt; log</a:t>
            </a:r>
            <a:r>
              <a:rPr lang="en-GB" baseline="-25000" dirty="0"/>
              <a:t>c</a:t>
            </a:r>
            <a:r>
              <a:rPr lang="en-GB" dirty="0"/>
              <a:t>n+1 </a:t>
            </a:r>
          </a:p>
          <a:p>
            <a:r>
              <a:rPr lang="en-GB" dirty="0"/>
              <a:t>Complexity O(</a:t>
            </a:r>
            <a:r>
              <a:rPr lang="en-GB" dirty="0" err="1"/>
              <a:t>log</a:t>
            </a:r>
            <a:r>
              <a:rPr lang="en-GB" baseline="-25000" dirty="0" err="1"/>
              <a:t>c</a:t>
            </a:r>
            <a:r>
              <a:rPr lang="en-GB" dirty="0" err="1"/>
              <a:t>n</a:t>
            </a:r>
            <a:r>
              <a:rPr lang="en-GB" dirty="0"/>
              <a:t>) 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5150704-5404-CD62-0A83-E805D8957EFE}"/>
              </a:ext>
            </a:extLst>
          </p:cNvPr>
          <p:cNvSpPr/>
          <p:nvPr/>
        </p:nvSpPr>
        <p:spPr>
          <a:xfrm>
            <a:off x="426770" y="4589005"/>
            <a:ext cx="2679689" cy="891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4F81BD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sz="1600" dirty="0">
                <a:solidFill>
                  <a:srgbClr val="7F0055"/>
                </a:solidFill>
                <a:latin typeface="Menlo Bold"/>
                <a:cs typeface="Menlo Bold"/>
              </a:rPr>
              <a:t>for</a:t>
            </a:r>
            <a:r>
              <a:rPr lang="en-US" sz="1600" dirty="0">
                <a:solidFill>
                  <a:srgbClr val="000000"/>
                </a:solidFill>
                <a:latin typeface="Menlo Bold"/>
                <a:cs typeface="Menlo Bold"/>
              </a:rPr>
              <a:t> (</a:t>
            </a:r>
            <a:r>
              <a:rPr lang="en-US" sz="1600" dirty="0">
                <a:solidFill>
                  <a:srgbClr val="7F0055"/>
                </a:solidFill>
                <a:latin typeface="Menlo Bold"/>
                <a:cs typeface="Menlo Bold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Menlo Bold"/>
                <a:cs typeface="Menlo Bold"/>
              </a:rPr>
              <a:t> </a:t>
            </a:r>
            <a:r>
              <a:rPr lang="en-US" sz="1600" dirty="0">
                <a:solidFill>
                  <a:srgbClr val="6A3E3E"/>
                </a:solidFill>
                <a:latin typeface="Menlo Bold"/>
                <a:cs typeface="Menlo Bold"/>
              </a:rPr>
              <a:t>i</a:t>
            </a:r>
            <a:r>
              <a:rPr lang="en-US" sz="1600" dirty="0">
                <a:solidFill>
                  <a:srgbClr val="000000"/>
                </a:solidFill>
                <a:latin typeface="Menlo Bold"/>
                <a:cs typeface="Menlo Bold"/>
              </a:rPr>
              <a:t> = </a:t>
            </a:r>
            <a:r>
              <a:rPr lang="en-US" altLang="zh-CN" sz="1600" dirty="0">
                <a:solidFill>
                  <a:srgbClr val="000000"/>
                </a:solidFill>
                <a:latin typeface="Menlo Bold"/>
                <a:cs typeface="Menlo Bold"/>
              </a:rPr>
              <a:t>n</a:t>
            </a:r>
            <a:r>
              <a:rPr lang="en-US" sz="1600" dirty="0">
                <a:solidFill>
                  <a:srgbClr val="000000"/>
                </a:solidFill>
                <a:latin typeface="Menlo Bold"/>
                <a:cs typeface="Menlo Bold"/>
              </a:rPr>
              <a:t>; </a:t>
            </a:r>
            <a:r>
              <a:rPr lang="en-US" sz="1600" dirty="0">
                <a:solidFill>
                  <a:srgbClr val="6A3E3E"/>
                </a:solidFill>
                <a:latin typeface="Menlo Bold"/>
                <a:cs typeface="Menlo Bold"/>
              </a:rPr>
              <a:t>i</a:t>
            </a:r>
            <a:r>
              <a:rPr lang="en-US" sz="1600" dirty="0">
                <a:solidFill>
                  <a:srgbClr val="000000"/>
                </a:solidFill>
                <a:latin typeface="Menlo Bold"/>
                <a:cs typeface="Menlo Bold"/>
              </a:rPr>
              <a:t> &gt; 1; i = i/c) {</a:t>
            </a:r>
          </a:p>
          <a:p>
            <a:pPr>
              <a:lnSpc>
                <a:spcPct val="110000"/>
              </a:lnSpc>
            </a:pPr>
            <a:r>
              <a:rPr lang="en-US" sz="1600" dirty="0">
                <a:solidFill>
                  <a:srgbClr val="000000"/>
                </a:solidFill>
                <a:latin typeface="Menlo Bold"/>
                <a:cs typeface="Menlo Bold"/>
              </a:rPr>
              <a:t>  //Some O(1) code</a:t>
            </a:r>
          </a:p>
          <a:p>
            <a:pPr>
              <a:lnSpc>
                <a:spcPct val="110000"/>
              </a:lnSpc>
            </a:pPr>
            <a:r>
              <a:rPr lang="en-US" sz="1600" dirty="0">
                <a:solidFill>
                  <a:srgbClr val="000000"/>
                </a:solidFill>
                <a:latin typeface="Menlo Bold"/>
                <a:cs typeface="Menlo Bold"/>
              </a:rPr>
              <a:t>}</a:t>
            </a:r>
            <a:endParaRPr lang="en-US" sz="1600" dirty="0">
              <a:latin typeface="Menlo Bold"/>
              <a:cs typeface="Menlo Bold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635BF44-00E5-B064-7895-874070499727}"/>
              </a:ext>
            </a:extLst>
          </p:cNvPr>
          <p:cNvSpPr txBox="1"/>
          <p:nvPr/>
        </p:nvSpPr>
        <p:spPr>
          <a:xfrm>
            <a:off x="3106462" y="4667344"/>
            <a:ext cx="63474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i = n/c</a:t>
            </a:r>
            <a:r>
              <a:rPr lang="en-GB" baseline="30000" dirty="0"/>
              <a:t>0</a:t>
            </a:r>
            <a:r>
              <a:rPr lang="en-GB" dirty="0"/>
              <a:t>, n/c</a:t>
            </a:r>
            <a:r>
              <a:rPr lang="en-GB" baseline="30000" dirty="0"/>
              <a:t>1</a:t>
            </a:r>
            <a:r>
              <a:rPr lang="en-GB" dirty="0"/>
              <a:t>, n/c</a:t>
            </a:r>
            <a:r>
              <a:rPr lang="en-GB" baseline="30000" dirty="0"/>
              <a:t>2</a:t>
            </a:r>
            <a:r>
              <a:rPr lang="en-GB" dirty="0"/>
              <a:t>, …, n/c</a:t>
            </a:r>
            <a:r>
              <a:rPr lang="en-GB" baseline="30000" dirty="0"/>
              <a:t>k-1</a:t>
            </a:r>
            <a:r>
              <a:rPr lang="en-GB" dirty="0"/>
              <a:t> &gt; 1, number of iterations k &lt; log</a:t>
            </a:r>
            <a:r>
              <a:rPr lang="en-GB" baseline="-25000" dirty="0"/>
              <a:t>c</a:t>
            </a:r>
            <a:r>
              <a:rPr lang="en-GB" dirty="0"/>
              <a:t>n+1 </a:t>
            </a:r>
          </a:p>
          <a:p>
            <a:r>
              <a:rPr lang="en-GB" dirty="0"/>
              <a:t>Complexity O(</a:t>
            </a:r>
            <a:r>
              <a:rPr lang="en-GB" dirty="0" err="1"/>
              <a:t>log</a:t>
            </a:r>
            <a:r>
              <a:rPr lang="en-GB" baseline="-25000" dirty="0" err="1"/>
              <a:t>c</a:t>
            </a:r>
            <a:r>
              <a:rPr lang="en-GB" dirty="0" err="1"/>
              <a:t>n</a:t>
            </a:r>
            <a:r>
              <a:rPr lang="en-GB" dirty="0"/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2979281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4" grpId="0" animBg="1"/>
      <p:bldP spid="15" grpId="0"/>
      <p:bldP spid="18" grpId="0" animBg="1"/>
      <p:bldP spid="19" grpId="0"/>
      <p:bldP spid="20" grpId="0"/>
      <p:bldP spid="25" grpId="0" animBg="1"/>
      <p:bldP spid="2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Consecutive Loops</a:t>
            </a:r>
          </a:p>
        </p:txBody>
      </p:sp>
      <p:sp>
        <p:nvSpPr>
          <p:cNvPr id="4" name="Rectangle 3"/>
          <p:cNvSpPr/>
          <p:nvPr/>
        </p:nvSpPr>
        <p:spPr>
          <a:xfrm>
            <a:off x="250415" y="1637707"/>
            <a:ext cx="5551296" cy="362919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4F81BD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7F0055"/>
                </a:solidFill>
                <a:latin typeface="Menlo Bold"/>
                <a:cs typeface="Menlo Bold"/>
              </a:rPr>
              <a:t>void</a:t>
            </a:r>
            <a:r>
              <a:rPr lang="en-US" sz="1400" dirty="0">
                <a:solidFill>
                  <a:srgbClr val="000000"/>
                </a:solidFill>
                <a:latin typeface="Menlo Bold"/>
                <a:cs typeface="Menlo Bold"/>
              </a:rPr>
              <a:t> reduce (</a:t>
            </a:r>
            <a:r>
              <a:rPr lang="en-US" sz="1400" dirty="0">
                <a:solidFill>
                  <a:srgbClr val="7F0055"/>
                </a:solidFill>
                <a:latin typeface="Menlo Bold"/>
                <a:cs typeface="Menlo Bold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Menlo Bold"/>
                <a:cs typeface="Menlo Bold"/>
              </a:rPr>
              <a:t>[] vals) {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enlo Bold"/>
                <a:cs typeface="Menlo Bold"/>
              </a:rPr>
              <a:t>	</a:t>
            </a:r>
            <a:r>
              <a:rPr lang="en-US" sz="1400" dirty="0">
                <a:solidFill>
                  <a:srgbClr val="7F0055"/>
                </a:solidFill>
                <a:latin typeface="Menlo Bold"/>
                <a:cs typeface="Menlo Bold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Menlo Bold"/>
                <a:cs typeface="Menlo Bold"/>
              </a:rPr>
              <a:t> minIndex =0;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enlo Bold"/>
                <a:cs typeface="Menlo Bold"/>
              </a:rPr>
              <a:t>	</a:t>
            </a:r>
            <a:r>
              <a:rPr lang="mr-IN" sz="1400" dirty="0">
                <a:solidFill>
                  <a:srgbClr val="7F0055"/>
                </a:solidFill>
                <a:latin typeface="Menlo Bold"/>
                <a:cs typeface="Menlo Bold"/>
              </a:rPr>
              <a:t>for</a:t>
            </a:r>
            <a:r>
              <a:rPr lang="mr-IN" sz="1400" dirty="0">
                <a:solidFill>
                  <a:srgbClr val="000000"/>
                </a:solidFill>
                <a:latin typeface="Menlo Bold"/>
                <a:cs typeface="Menlo Bold"/>
              </a:rPr>
              <a:t> (</a:t>
            </a:r>
            <a:r>
              <a:rPr lang="mr-IN" sz="1400" dirty="0">
                <a:solidFill>
                  <a:srgbClr val="7F0055"/>
                </a:solidFill>
                <a:latin typeface="Menlo Bold"/>
                <a:cs typeface="Menlo Bold"/>
              </a:rPr>
              <a:t>int</a:t>
            </a:r>
            <a:r>
              <a:rPr lang="mr-IN" sz="1400" dirty="0">
                <a:solidFill>
                  <a:srgbClr val="000000"/>
                </a:solidFill>
                <a:latin typeface="Menlo Bold"/>
                <a:cs typeface="Menlo Bold"/>
              </a:rPr>
              <a:t> i=0; i &lt; vals.length; i++) {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enlo Bold"/>
                <a:cs typeface="Menlo Bold"/>
              </a:rPr>
              <a:t>    		</a:t>
            </a:r>
            <a:r>
              <a:rPr lang="en-US" sz="1400" dirty="0">
                <a:solidFill>
                  <a:srgbClr val="7F0055"/>
                </a:solidFill>
                <a:latin typeface="Menlo Bold"/>
                <a:cs typeface="Menlo Bold"/>
              </a:rPr>
              <a:t>if</a:t>
            </a:r>
            <a:r>
              <a:rPr lang="en-US" sz="1400" dirty="0">
                <a:solidFill>
                  <a:srgbClr val="000000"/>
                </a:solidFill>
                <a:latin typeface="Menlo Bold"/>
                <a:cs typeface="Menlo Bold"/>
              </a:rPr>
              <a:t> (vals[i] &lt; vals[minIndex]){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enlo Bold"/>
                <a:cs typeface="Menlo Bold"/>
              </a:rPr>
              <a:t>			</a:t>
            </a:r>
            <a:r>
              <a:rPr lang="mr-IN" sz="1400" dirty="0">
                <a:solidFill>
                  <a:srgbClr val="000000"/>
                </a:solidFill>
                <a:latin typeface="Menlo Bold"/>
                <a:cs typeface="Menlo Bold"/>
              </a:rPr>
              <a:t>minIndex = i;</a:t>
            </a:r>
            <a:endParaRPr lang="en-US" sz="1400" dirty="0">
              <a:solidFill>
                <a:srgbClr val="000000"/>
              </a:solidFill>
              <a:latin typeface="Menlo Bold"/>
              <a:cs typeface="Menlo Bold"/>
            </a:endParaRPr>
          </a:p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enlo Bold"/>
                <a:cs typeface="Menlo Bold"/>
              </a:rPr>
              <a:t>		}</a:t>
            </a:r>
            <a:r>
              <a:rPr lang="en-US" altLang="zh-CN" sz="1400" dirty="0">
                <a:solidFill>
                  <a:srgbClr val="000000"/>
                </a:solidFill>
                <a:latin typeface="Menlo Bold"/>
                <a:cs typeface="Menlo Bold"/>
              </a:rPr>
              <a:t>}</a:t>
            </a:r>
            <a:endParaRPr lang="mr-IN" sz="1400" dirty="0">
              <a:solidFill>
                <a:srgbClr val="000000"/>
              </a:solidFill>
              <a:latin typeface="Menlo Bold"/>
              <a:cs typeface="Menlo Bold"/>
            </a:endParaRPr>
          </a:p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enlo Bold"/>
                <a:cs typeface="Menlo Bold"/>
              </a:rPr>
              <a:t>  	</a:t>
            </a:r>
            <a:r>
              <a:rPr lang="en-US" sz="1400" dirty="0">
                <a:solidFill>
                  <a:srgbClr val="7F0055"/>
                </a:solidFill>
                <a:latin typeface="Menlo Bold"/>
                <a:cs typeface="Menlo Bold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Menlo Bold"/>
                <a:cs typeface="Menlo Bold"/>
              </a:rPr>
              <a:t> minVal = vals[minIndex];</a:t>
            </a:r>
          </a:p>
          <a:p>
            <a:pPr>
              <a:lnSpc>
                <a:spcPct val="150000"/>
              </a:lnSpc>
            </a:pPr>
            <a:r>
              <a:rPr lang="mr-IN" sz="1400" dirty="0">
                <a:solidFill>
                  <a:srgbClr val="000000"/>
                </a:solidFill>
                <a:latin typeface="Menlo Bold"/>
                <a:cs typeface="Menlo Bold"/>
              </a:rPr>
              <a:t>  </a:t>
            </a:r>
            <a:r>
              <a:rPr lang="en-US" sz="1400" dirty="0">
                <a:solidFill>
                  <a:srgbClr val="000000"/>
                </a:solidFill>
                <a:latin typeface="Menlo Bold"/>
                <a:cs typeface="Menlo Bold"/>
              </a:rPr>
              <a:t>	</a:t>
            </a:r>
            <a:r>
              <a:rPr lang="mr-IN" sz="1400" dirty="0">
                <a:solidFill>
                  <a:srgbClr val="7F0055"/>
                </a:solidFill>
                <a:latin typeface="Menlo Bold"/>
                <a:cs typeface="Menlo Bold"/>
              </a:rPr>
              <a:t>for</a:t>
            </a:r>
            <a:r>
              <a:rPr lang="mr-IN" sz="1400" dirty="0">
                <a:solidFill>
                  <a:srgbClr val="000000"/>
                </a:solidFill>
                <a:latin typeface="Menlo Bold"/>
                <a:cs typeface="Menlo Bold"/>
              </a:rPr>
              <a:t> (</a:t>
            </a:r>
            <a:r>
              <a:rPr lang="mr-IN" sz="1400" dirty="0">
                <a:solidFill>
                  <a:srgbClr val="7F0055"/>
                </a:solidFill>
                <a:latin typeface="Menlo Bold"/>
                <a:cs typeface="Menlo Bold"/>
              </a:rPr>
              <a:t>int</a:t>
            </a:r>
            <a:r>
              <a:rPr lang="mr-IN" sz="1400" dirty="0">
                <a:solidFill>
                  <a:srgbClr val="000000"/>
                </a:solidFill>
                <a:latin typeface="Menlo Bold"/>
                <a:cs typeface="Menlo Bold"/>
              </a:rPr>
              <a:t> i=0; i &lt; vals.length; i++)</a:t>
            </a:r>
            <a:r>
              <a:rPr lang="en-US" sz="1400" dirty="0">
                <a:solidFill>
                  <a:srgbClr val="000000"/>
                </a:solidFill>
                <a:latin typeface="Menlo Bold"/>
                <a:cs typeface="Menlo Bold"/>
              </a:rPr>
              <a:t>{</a:t>
            </a:r>
            <a:endParaRPr lang="mr-IN" sz="1400" dirty="0">
              <a:solidFill>
                <a:srgbClr val="000000"/>
              </a:solidFill>
              <a:latin typeface="Menlo Bold"/>
              <a:cs typeface="Menlo Bold"/>
            </a:endParaRPr>
          </a:p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enlo Bold"/>
                <a:cs typeface="Menlo Bold"/>
              </a:rPr>
              <a:t>		vals[i] = vals[i] - minVal;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enlo Bold"/>
                <a:cs typeface="Menlo Bold"/>
              </a:rPr>
              <a:t>	}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enlo Bold"/>
                <a:cs typeface="Menlo Bold"/>
              </a:rPr>
              <a:t>}</a:t>
            </a:r>
            <a:endParaRPr lang="en-US" sz="1400" dirty="0">
              <a:latin typeface="Menlo Bold"/>
              <a:cs typeface="Menlo Bold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770335" y="2001779"/>
            <a:ext cx="1778241" cy="325770"/>
          </a:xfrm>
          <a:prstGeom prst="roundRect">
            <a:avLst/>
          </a:prstGeom>
          <a:noFill/>
          <a:ln w="28575" cmpd="sng">
            <a:solidFill>
              <a:srgbClr val="FF66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770335" y="2317064"/>
            <a:ext cx="4144157" cy="1275584"/>
          </a:xfrm>
          <a:prstGeom prst="roundRect">
            <a:avLst/>
          </a:prstGeom>
          <a:noFill/>
          <a:ln w="28575" cmpd="sng">
            <a:solidFill>
              <a:srgbClr val="008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770335" y="3592648"/>
            <a:ext cx="4144157" cy="391451"/>
          </a:xfrm>
          <a:prstGeom prst="roundRect">
            <a:avLst/>
          </a:prstGeom>
          <a:noFill/>
          <a:ln w="28575" cmpd="sng">
            <a:solidFill>
              <a:srgbClr val="FF66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ounded Rectangle 11"/>
          <p:cNvSpPr/>
          <p:nvPr/>
        </p:nvSpPr>
        <p:spPr>
          <a:xfrm>
            <a:off x="770335" y="3984100"/>
            <a:ext cx="4144157" cy="913384"/>
          </a:xfrm>
          <a:prstGeom prst="roundRect">
            <a:avLst/>
          </a:prstGeom>
          <a:noFill/>
          <a:ln w="28575" cmpd="sng">
            <a:solidFill>
              <a:srgbClr val="008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548576" y="1975593"/>
            <a:ext cx="599814" cy="338554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600">
                <a:latin typeface="Arial"/>
                <a:cs typeface="Arial"/>
              </a:defRPr>
            </a:lvl1pPr>
          </a:lstStyle>
          <a:p>
            <a:pPr algn="ctr"/>
            <a:r>
              <a:rPr lang="en-US" dirty="0"/>
              <a:t>O(1)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774635" y="1282648"/>
            <a:ext cx="3283650" cy="4824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Clr>
                <a:schemeClr val="accent6"/>
              </a:buClr>
              <a:buFont typeface="Wingdings" charset="2"/>
              <a:buChar char="§"/>
            </a:pPr>
            <a:r>
              <a:rPr lang="en-GB" sz="1400" dirty="0">
                <a:latin typeface="Arial"/>
                <a:cs typeface="Arial"/>
              </a:rPr>
              <a:t>The first for loop finds the minimum value of the array </a:t>
            </a:r>
            <a:r>
              <a:rPr lang="en-GB" sz="1400" dirty="0" err="1">
                <a:latin typeface="Arial"/>
                <a:cs typeface="Arial"/>
              </a:rPr>
              <a:t>vals</a:t>
            </a:r>
            <a:r>
              <a:rPr lang="en-GB" sz="1400" dirty="0">
                <a:latin typeface="Arial"/>
                <a:cs typeface="Arial"/>
              </a:rPr>
              <a:t> with size n. It runs for n iterations, each taking constant time O(1), hence it has linear complexity O(n).</a:t>
            </a:r>
          </a:p>
          <a:p>
            <a:pPr marL="285750" indent="-285750">
              <a:lnSpc>
                <a:spcPct val="130000"/>
              </a:lnSpc>
              <a:buClr>
                <a:schemeClr val="accent6"/>
              </a:buClr>
              <a:buFont typeface="Wingdings" charset="2"/>
              <a:buChar char="§"/>
            </a:pPr>
            <a:r>
              <a:rPr lang="en-GB" sz="1400" dirty="0">
                <a:latin typeface="Arial"/>
                <a:cs typeface="Arial"/>
              </a:rPr>
              <a:t>The second for loop reduces each value in the array by the minimum value. It runs for n iterations, each taking constant time O(1), hence it has linear complexity O(n).</a:t>
            </a:r>
          </a:p>
          <a:p>
            <a:pPr marL="742950" lvl="1" indent="-285750">
              <a:lnSpc>
                <a:spcPct val="130000"/>
              </a:lnSpc>
              <a:buClr>
                <a:schemeClr val="accent6"/>
              </a:buClr>
              <a:buFont typeface="Wingdings" charset="2"/>
              <a:buChar char="§"/>
            </a:pPr>
            <a:r>
              <a:rPr lang="en-GB" sz="1400" dirty="0">
                <a:latin typeface="Arial"/>
                <a:cs typeface="Arial"/>
              </a:rPr>
              <a:t>e.g., </a:t>
            </a:r>
            <a:r>
              <a:rPr lang="en-GB" sz="1400" dirty="0" err="1">
                <a:latin typeface="Arial"/>
                <a:cs typeface="Arial"/>
              </a:rPr>
              <a:t>vals</a:t>
            </a:r>
            <a:r>
              <a:rPr lang="en-GB" sz="1400" dirty="0">
                <a:latin typeface="Arial"/>
                <a:cs typeface="Arial"/>
              </a:rPr>
              <a:t> = [1,2,5,3] before, [0,1,4,2] after.</a:t>
            </a:r>
          </a:p>
          <a:p>
            <a:pPr marL="285750" indent="-285750">
              <a:lnSpc>
                <a:spcPct val="130000"/>
              </a:lnSpc>
              <a:buClr>
                <a:schemeClr val="accent6"/>
              </a:buClr>
              <a:buFont typeface="Wingdings" charset="2"/>
              <a:buChar char="§"/>
            </a:pPr>
            <a:r>
              <a:rPr lang="en-US" altLang="zh-CN" sz="1400" dirty="0">
                <a:latin typeface="Arial"/>
                <a:cs typeface="Arial"/>
              </a:rPr>
              <a:t>Two </a:t>
            </a:r>
            <a:r>
              <a:rPr lang="en-GB" sz="1400" dirty="0">
                <a:latin typeface="Arial"/>
                <a:cs typeface="Arial"/>
              </a:rPr>
              <a:t>assignment statements each has complexity O(1)</a:t>
            </a:r>
          </a:p>
          <a:p>
            <a:pPr marL="285750" indent="-285750">
              <a:lnSpc>
                <a:spcPct val="130000"/>
              </a:lnSpc>
              <a:buClr>
                <a:schemeClr val="accent6"/>
              </a:buClr>
              <a:buFont typeface="Wingdings" charset="2"/>
              <a:buChar char="§"/>
            </a:pPr>
            <a:r>
              <a:rPr lang="en-GB" sz="1400" dirty="0">
                <a:latin typeface="Arial"/>
                <a:cs typeface="Arial"/>
              </a:rPr>
              <a:t>Total complexity of the entire algorithm is linear O(n) (the result of O(n)+O(n)+O(1)+O(1)).</a:t>
            </a:r>
            <a:endParaRPr lang="en-US" sz="1400" u="sng" dirty="0">
              <a:latin typeface="Arial"/>
              <a:cs typeface="Arial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923190" y="3623502"/>
            <a:ext cx="599814" cy="338554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600">
                <a:latin typeface="Arial"/>
                <a:cs typeface="Arial"/>
              </a:defRPr>
            </a:lvl1pPr>
          </a:lstStyle>
          <a:p>
            <a:pPr algn="ctr"/>
            <a:r>
              <a:rPr lang="en-US" dirty="0"/>
              <a:t>O(1)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914128" y="2789109"/>
            <a:ext cx="599814" cy="338554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600">
                <a:latin typeface="Arial"/>
                <a:cs typeface="Arial"/>
              </a:defRPr>
            </a:lvl1pPr>
          </a:lstStyle>
          <a:p>
            <a:pPr algn="ctr"/>
            <a:r>
              <a:rPr lang="en-US" dirty="0"/>
              <a:t>O(n)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923190" y="4237646"/>
            <a:ext cx="599814" cy="338554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600">
                <a:latin typeface="Arial"/>
                <a:cs typeface="Arial"/>
              </a:defRPr>
            </a:lvl1pPr>
          </a:lstStyle>
          <a:p>
            <a:pPr algn="ctr"/>
            <a:r>
              <a:rPr lang="en-US" dirty="0"/>
              <a:t>O(n)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148390" y="1928380"/>
            <a:ext cx="334447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  <a:latin typeface="Arial"/>
                <a:cs typeface="Arial"/>
              </a:rPr>
              <a:t>+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513325" y="2763012"/>
            <a:ext cx="334447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  <a:latin typeface="Arial"/>
                <a:cs typeface="Arial"/>
              </a:rPr>
              <a:t>+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513325" y="3583989"/>
            <a:ext cx="334447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  <a:latin typeface="Arial"/>
                <a:cs typeface="Arial"/>
              </a:rPr>
              <a:t>+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513325" y="4194151"/>
            <a:ext cx="334447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  <a:latin typeface="Arial"/>
                <a:cs typeface="Arial"/>
              </a:rPr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10571083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Nested Loops</a:t>
            </a:r>
          </a:p>
        </p:txBody>
      </p:sp>
      <p:sp>
        <p:nvSpPr>
          <p:cNvPr id="4" name="Rectangle 3"/>
          <p:cNvSpPr/>
          <p:nvPr/>
        </p:nvSpPr>
        <p:spPr>
          <a:xfrm>
            <a:off x="205293" y="1536798"/>
            <a:ext cx="5596417" cy="360996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7F0055"/>
                </a:solidFill>
                <a:latin typeface="Menlo Bold"/>
                <a:cs typeface="Menlo Bold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Menlo Bold"/>
                <a:cs typeface="Menlo Bold"/>
              </a:rPr>
              <a:t> maxDifference (</a:t>
            </a:r>
            <a:r>
              <a:rPr lang="en-US" sz="1400" dirty="0">
                <a:solidFill>
                  <a:srgbClr val="7F0055"/>
                </a:solidFill>
                <a:latin typeface="Menlo Bold"/>
                <a:cs typeface="Menlo Bold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Menlo Bold"/>
                <a:cs typeface="Menlo Bold"/>
              </a:rPr>
              <a:t>[] vals) { 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enlo Bold"/>
                <a:cs typeface="Menlo Bold"/>
              </a:rPr>
              <a:t>	</a:t>
            </a:r>
            <a:r>
              <a:rPr lang="en-US" sz="1400" dirty="0">
                <a:solidFill>
                  <a:srgbClr val="7F0055"/>
                </a:solidFill>
                <a:latin typeface="Menlo Bold"/>
                <a:cs typeface="Menlo Bold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Menlo Bold"/>
                <a:cs typeface="Menlo Bold"/>
              </a:rPr>
              <a:t> max = 0;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7F0055"/>
                </a:solidFill>
                <a:latin typeface="Menlo Bold"/>
                <a:cs typeface="Menlo Bold"/>
              </a:rPr>
              <a:t>	</a:t>
            </a:r>
            <a:r>
              <a:rPr lang="mr-IN" sz="1400" dirty="0">
                <a:solidFill>
                  <a:srgbClr val="7F0055"/>
                </a:solidFill>
                <a:latin typeface="Menlo Bold"/>
                <a:cs typeface="Menlo Bold"/>
              </a:rPr>
              <a:t>for</a:t>
            </a:r>
            <a:r>
              <a:rPr lang="mr-IN" sz="1400" dirty="0">
                <a:solidFill>
                  <a:srgbClr val="000000"/>
                </a:solidFill>
                <a:latin typeface="Menlo Bold"/>
                <a:cs typeface="Menlo Bold"/>
              </a:rPr>
              <a:t> (</a:t>
            </a:r>
            <a:r>
              <a:rPr lang="mr-IN" sz="1400" dirty="0">
                <a:solidFill>
                  <a:srgbClr val="7F0055"/>
                </a:solidFill>
                <a:latin typeface="Menlo Bold"/>
                <a:cs typeface="Menlo Bold"/>
              </a:rPr>
              <a:t>int</a:t>
            </a:r>
            <a:r>
              <a:rPr lang="mr-IN" sz="1400" dirty="0">
                <a:solidFill>
                  <a:srgbClr val="000000"/>
                </a:solidFill>
                <a:latin typeface="Menlo Bold"/>
                <a:cs typeface="Menlo Bold"/>
              </a:rPr>
              <a:t> i=0; i &lt; vals.length; i++) {</a:t>
            </a:r>
          </a:p>
          <a:p>
            <a:pPr lvl="1">
              <a:lnSpc>
                <a:spcPct val="150000"/>
              </a:lnSpc>
            </a:pPr>
            <a:r>
              <a:rPr lang="en-US" sz="1400" dirty="0">
                <a:solidFill>
                  <a:srgbClr val="7F0055"/>
                </a:solidFill>
                <a:latin typeface="Menlo Bold"/>
                <a:cs typeface="Menlo Bold"/>
              </a:rPr>
              <a:t>	</a:t>
            </a:r>
            <a:r>
              <a:rPr lang="mr-IN" sz="1400" dirty="0">
                <a:solidFill>
                  <a:srgbClr val="7F0055"/>
                </a:solidFill>
                <a:latin typeface="Menlo Bold"/>
                <a:cs typeface="Menlo Bold"/>
              </a:rPr>
              <a:t>for</a:t>
            </a:r>
            <a:r>
              <a:rPr lang="mr-IN" sz="1400" dirty="0">
                <a:solidFill>
                  <a:srgbClr val="000000"/>
                </a:solidFill>
                <a:latin typeface="Menlo Bold"/>
                <a:cs typeface="Menlo Bold"/>
              </a:rPr>
              <a:t> (</a:t>
            </a:r>
            <a:r>
              <a:rPr lang="mr-IN" sz="1400" dirty="0">
                <a:solidFill>
                  <a:srgbClr val="7F0055"/>
                </a:solidFill>
                <a:latin typeface="Menlo Bold"/>
                <a:cs typeface="Menlo Bold"/>
              </a:rPr>
              <a:t>int</a:t>
            </a:r>
            <a:r>
              <a:rPr lang="mr-IN" sz="1400" dirty="0">
                <a:solidFill>
                  <a:srgbClr val="000000"/>
                </a:solidFill>
                <a:latin typeface="Menlo Bold"/>
                <a:cs typeface="Menlo Bold"/>
              </a:rPr>
              <a:t> j=0; j &lt; vals.length; j++) {</a:t>
            </a:r>
          </a:p>
          <a:p>
            <a:pPr>
              <a:lnSpc>
                <a:spcPct val="150000"/>
              </a:lnSpc>
            </a:pPr>
            <a:r>
              <a:rPr lang="mr-IN" sz="1400" dirty="0">
                <a:solidFill>
                  <a:srgbClr val="000000"/>
                </a:solidFill>
                <a:latin typeface="Menlo Bold"/>
                <a:cs typeface="Menlo Bold"/>
              </a:rPr>
              <a:t>      </a:t>
            </a:r>
            <a:r>
              <a:rPr lang="en-US" sz="1400" dirty="0">
                <a:solidFill>
                  <a:srgbClr val="000000"/>
                </a:solidFill>
                <a:latin typeface="Menlo Bold"/>
                <a:cs typeface="Menlo Bold"/>
              </a:rPr>
              <a:t>		</a:t>
            </a:r>
            <a:r>
              <a:rPr lang="mr-IN" sz="1400" dirty="0" err="1">
                <a:solidFill>
                  <a:srgbClr val="7F0055"/>
                </a:solidFill>
                <a:latin typeface="Menlo Bold"/>
                <a:cs typeface="Menlo Bold"/>
              </a:rPr>
              <a:t>if</a:t>
            </a:r>
            <a:r>
              <a:rPr lang="mr-IN" sz="1400" dirty="0">
                <a:solidFill>
                  <a:srgbClr val="000000"/>
                </a:solidFill>
                <a:latin typeface="Menlo Bold"/>
                <a:cs typeface="Menlo Bold"/>
              </a:rPr>
              <a:t> (vals[i] – vals[j] &gt; max) {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enlo Bold"/>
                <a:cs typeface="Menlo Bold"/>
              </a:rPr>
              <a:t>				</a:t>
            </a:r>
            <a:r>
              <a:rPr lang="mr-IN" sz="1400" dirty="0">
                <a:solidFill>
                  <a:srgbClr val="000000"/>
                </a:solidFill>
                <a:latin typeface="Menlo Bold"/>
                <a:cs typeface="Menlo Bold"/>
              </a:rPr>
              <a:t>max = vals[i] – vals[j]; </a:t>
            </a:r>
            <a:endParaRPr lang="en-US" sz="1400" dirty="0">
              <a:solidFill>
                <a:srgbClr val="000000"/>
              </a:solidFill>
              <a:latin typeface="Menlo Bold"/>
              <a:cs typeface="Menlo Bold"/>
            </a:endParaRPr>
          </a:p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enlo Bold"/>
                <a:cs typeface="Menlo Bold"/>
              </a:rPr>
              <a:t>			</a:t>
            </a:r>
            <a:r>
              <a:rPr lang="mr-IN" sz="1400" dirty="0">
                <a:solidFill>
                  <a:srgbClr val="000000"/>
                </a:solidFill>
                <a:latin typeface="Menlo Bold"/>
                <a:cs typeface="Menlo Bold"/>
              </a:rPr>
              <a:t>}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enlo Bold"/>
                <a:cs typeface="Menlo Bold"/>
              </a:rPr>
              <a:t>		</a:t>
            </a:r>
            <a:r>
              <a:rPr lang="mr-IN" sz="1400" dirty="0">
                <a:solidFill>
                  <a:srgbClr val="000000"/>
                </a:solidFill>
                <a:latin typeface="Menlo Bold"/>
                <a:cs typeface="Menlo Bold"/>
              </a:rPr>
              <a:t>} </a:t>
            </a:r>
            <a:endParaRPr lang="en-US" sz="1400" dirty="0">
              <a:solidFill>
                <a:srgbClr val="000000"/>
              </a:solidFill>
              <a:latin typeface="Menlo Bold"/>
              <a:cs typeface="Menlo Bold"/>
            </a:endParaRPr>
          </a:p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enlo Bold"/>
                <a:cs typeface="Menlo Bold"/>
              </a:rPr>
              <a:t>	</a:t>
            </a:r>
            <a:r>
              <a:rPr lang="mr-IN" sz="1400" dirty="0">
                <a:solidFill>
                  <a:srgbClr val="000000"/>
                </a:solidFill>
                <a:latin typeface="Menlo Bold"/>
                <a:cs typeface="Menlo Bold"/>
              </a:rPr>
              <a:t>}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7F0055"/>
                </a:solidFill>
                <a:latin typeface="Menlo Bold"/>
                <a:cs typeface="Menlo Bold"/>
              </a:rPr>
              <a:t>	return</a:t>
            </a:r>
            <a:r>
              <a:rPr lang="en-US" sz="1400" dirty="0">
                <a:solidFill>
                  <a:srgbClr val="000000"/>
                </a:solidFill>
                <a:latin typeface="Menlo Bold"/>
                <a:cs typeface="Menlo Bold"/>
              </a:rPr>
              <a:t> max; 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enlo Bold"/>
                <a:cs typeface="Menlo Bold"/>
              </a:rPr>
              <a:t>}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700751" y="1927260"/>
            <a:ext cx="1473803" cy="325770"/>
          </a:xfrm>
          <a:prstGeom prst="roundRect">
            <a:avLst/>
          </a:prstGeom>
          <a:noFill/>
          <a:ln w="28575" cmpd="sng">
            <a:solidFill>
              <a:srgbClr val="FF66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700751" y="4471859"/>
            <a:ext cx="1317235" cy="325770"/>
          </a:xfrm>
          <a:prstGeom prst="roundRect">
            <a:avLst/>
          </a:prstGeom>
          <a:noFill/>
          <a:ln w="28575" cmpd="sng">
            <a:solidFill>
              <a:srgbClr val="FF66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1097510" y="2609672"/>
            <a:ext cx="3831382" cy="252268"/>
          </a:xfrm>
          <a:prstGeom prst="rect">
            <a:avLst/>
          </a:prstGeom>
          <a:solidFill>
            <a:srgbClr val="FFFF00">
              <a:alpha val="24000"/>
            </a:srgbClr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726847" y="2253029"/>
            <a:ext cx="3831382" cy="261124"/>
          </a:xfrm>
          <a:prstGeom prst="rect">
            <a:avLst/>
          </a:prstGeom>
          <a:solidFill>
            <a:srgbClr val="FFFF00">
              <a:alpha val="24000"/>
            </a:srgb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2183252" y="1914476"/>
            <a:ext cx="599814" cy="338554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600">
                <a:latin typeface="Arial"/>
                <a:cs typeface="Arial"/>
              </a:defRPr>
            </a:lvl1pPr>
          </a:lstStyle>
          <a:p>
            <a:pPr algn="ctr"/>
            <a:r>
              <a:rPr lang="en-US" dirty="0"/>
              <a:t>O(1)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021537" y="4459075"/>
            <a:ext cx="599814" cy="338554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600">
                <a:latin typeface="Arial"/>
                <a:cs typeface="Arial"/>
              </a:defRPr>
            </a:lvl1pPr>
          </a:lstStyle>
          <a:p>
            <a:pPr algn="ctr"/>
            <a:r>
              <a:rPr lang="en-US" dirty="0"/>
              <a:t>O(1)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463363" y="4145460"/>
            <a:ext cx="687500" cy="338554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600">
                <a:latin typeface="Arial"/>
                <a:cs typeface="Arial"/>
              </a:defRPr>
            </a:lvl1pPr>
          </a:lstStyle>
          <a:p>
            <a:pPr algn="ctr"/>
            <a:r>
              <a:rPr lang="en-US" dirty="0"/>
              <a:t>O(n</a:t>
            </a:r>
            <a:r>
              <a:rPr lang="en-US" baseline="30000" dirty="0"/>
              <a:t>2</a:t>
            </a:r>
            <a:r>
              <a:rPr lang="en-US" dirty="0"/>
              <a:t>)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1097510" y="2514153"/>
            <a:ext cx="3831383" cy="1687419"/>
          </a:xfrm>
          <a:prstGeom prst="roundRect">
            <a:avLst/>
          </a:prstGeom>
          <a:noFill/>
          <a:ln w="28575" cmpd="sng">
            <a:solidFill>
              <a:srgbClr val="008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4195936" y="3806906"/>
            <a:ext cx="599814" cy="338554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600">
                <a:latin typeface="Arial"/>
                <a:cs typeface="Arial"/>
              </a:defRPr>
            </a:lvl1pPr>
          </a:lstStyle>
          <a:p>
            <a:pPr algn="ctr"/>
            <a:r>
              <a:rPr lang="en-US" dirty="0"/>
              <a:t>O(n)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56686" y="2253029"/>
            <a:ext cx="4705735" cy="2218829"/>
          </a:xfrm>
          <a:prstGeom prst="roundRect">
            <a:avLst/>
          </a:prstGeom>
          <a:noFill/>
          <a:ln w="28575" cmpd="sng">
            <a:solidFill>
              <a:srgbClr val="008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582263A-EACF-7F23-2B5D-0677DE4770CF}"/>
              </a:ext>
            </a:extLst>
          </p:cNvPr>
          <p:cNvSpPr txBox="1"/>
          <p:nvPr/>
        </p:nvSpPr>
        <p:spPr>
          <a:xfrm>
            <a:off x="5792515" y="1536798"/>
            <a:ext cx="3211581" cy="4540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Clr>
                <a:schemeClr val="accent6"/>
              </a:buClr>
              <a:buFont typeface="Wingdings" charset="2"/>
              <a:buChar char="§"/>
            </a:pPr>
            <a:r>
              <a:rPr lang="en-GB" sz="1600" dirty="0">
                <a:latin typeface="Arial"/>
                <a:cs typeface="Arial"/>
              </a:rPr>
              <a:t>The nested for loops look for the maximum difference between any two array elements. </a:t>
            </a:r>
          </a:p>
          <a:p>
            <a:pPr marL="742950" lvl="1" indent="-285750">
              <a:lnSpc>
                <a:spcPct val="130000"/>
              </a:lnSpc>
              <a:buClr>
                <a:schemeClr val="accent6"/>
              </a:buClr>
              <a:buFont typeface="Wingdings" charset="2"/>
              <a:buChar char="§"/>
            </a:pPr>
            <a:r>
              <a:rPr lang="en-GB" sz="1600" dirty="0">
                <a:latin typeface="Arial"/>
                <a:cs typeface="Arial"/>
              </a:rPr>
              <a:t>e.g., </a:t>
            </a:r>
            <a:r>
              <a:rPr lang="en-GB" sz="1600" dirty="0" err="1">
                <a:latin typeface="Arial"/>
                <a:cs typeface="Arial"/>
              </a:rPr>
              <a:t>vals</a:t>
            </a:r>
            <a:r>
              <a:rPr lang="en-GB" sz="1600" dirty="0">
                <a:latin typeface="Arial"/>
                <a:cs typeface="Arial"/>
              </a:rPr>
              <a:t> = [1,7,2,4,6,8], return 8 – 1 = 7</a:t>
            </a:r>
          </a:p>
          <a:p>
            <a:pPr marL="285750" indent="-285750">
              <a:lnSpc>
                <a:spcPct val="130000"/>
              </a:lnSpc>
              <a:buClr>
                <a:schemeClr val="accent6"/>
              </a:buClr>
              <a:buFont typeface="Wingdings" charset="2"/>
              <a:buChar char="§"/>
            </a:pPr>
            <a:r>
              <a:rPr lang="en-GB" sz="1600" dirty="0">
                <a:latin typeface="Arial"/>
                <a:cs typeface="Arial"/>
              </a:rPr>
              <a:t>Inner loop runs for n iterations, each taking constant time O(1), hence it has linear complexity O(n).</a:t>
            </a:r>
          </a:p>
          <a:p>
            <a:pPr marL="285750" indent="-285750">
              <a:lnSpc>
                <a:spcPct val="130000"/>
              </a:lnSpc>
              <a:buClr>
                <a:schemeClr val="accent6"/>
              </a:buClr>
              <a:buFont typeface="Wingdings" charset="2"/>
              <a:buChar char="§"/>
            </a:pPr>
            <a:r>
              <a:rPr lang="en-GB" sz="1600" dirty="0">
                <a:latin typeface="Arial"/>
                <a:cs typeface="Arial"/>
              </a:rPr>
              <a:t>Outer loop runs for n iterations, each taking linear time O(n), hence it has quadratic complexity O(n</a:t>
            </a:r>
            <a:r>
              <a:rPr lang="en-GB" sz="1600" baseline="30000" dirty="0">
                <a:latin typeface="Arial"/>
                <a:cs typeface="Arial"/>
              </a:rPr>
              <a:t>2</a:t>
            </a:r>
            <a:r>
              <a:rPr lang="en-GB" sz="1600" dirty="0">
                <a:latin typeface="Arial"/>
                <a:cs typeface="Arial"/>
              </a:rPr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17793640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0390FA-53C8-82E5-BEDF-67080A414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Exercises</a:t>
            </a:r>
            <a:endParaRPr lang="en-S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F5A6AD5-928F-FD0D-AFEB-102B60059C5E}"/>
              </a:ext>
            </a:extLst>
          </p:cNvPr>
          <p:cNvSpPr/>
          <p:nvPr/>
        </p:nvSpPr>
        <p:spPr>
          <a:xfrm>
            <a:off x="457979" y="1561666"/>
            <a:ext cx="2436307" cy="277351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7F0055"/>
                </a:solidFill>
                <a:latin typeface="Menlo Bold"/>
                <a:cs typeface="Menlo Bold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Menlo Bold"/>
                <a:cs typeface="Menlo Bold"/>
              </a:rPr>
              <a:t> fun (</a:t>
            </a:r>
            <a:r>
              <a:rPr lang="en-US" sz="1400" dirty="0">
                <a:solidFill>
                  <a:srgbClr val="7F0055"/>
                </a:solidFill>
                <a:latin typeface="Menlo Bold"/>
                <a:cs typeface="Menlo Bold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Menlo Bold"/>
                <a:cs typeface="Menlo Bold"/>
              </a:rPr>
              <a:t> n) { </a:t>
            </a:r>
          </a:p>
          <a:p>
            <a:pPr>
              <a:lnSpc>
                <a:spcPct val="110000"/>
              </a:lnSpc>
            </a:pPr>
            <a:r>
              <a:rPr lang="en-US" sz="1400" dirty="0">
                <a:solidFill>
                  <a:srgbClr val="7F0055"/>
                </a:solidFill>
                <a:latin typeface="Menlo Bold"/>
                <a:cs typeface="Menlo Bold"/>
              </a:rPr>
              <a:t>    for</a:t>
            </a:r>
            <a:r>
              <a:rPr lang="en-US" sz="1400" dirty="0">
                <a:solidFill>
                  <a:srgbClr val="000000"/>
                </a:solidFill>
                <a:latin typeface="Menlo Bold"/>
                <a:cs typeface="Menlo Bold"/>
              </a:rPr>
              <a:t> (</a:t>
            </a:r>
            <a:r>
              <a:rPr lang="en-US" sz="1400" dirty="0">
                <a:solidFill>
                  <a:srgbClr val="7F0055"/>
                </a:solidFill>
                <a:latin typeface="Menlo Bold"/>
                <a:cs typeface="Menlo Bold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Menlo Bold"/>
                <a:cs typeface="Menlo Bold"/>
              </a:rPr>
              <a:t> </a:t>
            </a:r>
            <a:r>
              <a:rPr lang="en-US" sz="1400" dirty="0">
                <a:solidFill>
                  <a:srgbClr val="6A3E3E"/>
                </a:solidFill>
                <a:latin typeface="Menlo Bold"/>
                <a:cs typeface="Menlo Bold"/>
              </a:rPr>
              <a:t>i</a:t>
            </a:r>
            <a:r>
              <a:rPr lang="en-US" sz="1400" dirty="0">
                <a:solidFill>
                  <a:srgbClr val="000000"/>
                </a:solidFill>
                <a:latin typeface="Menlo Bold"/>
                <a:cs typeface="Menlo Bold"/>
              </a:rPr>
              <a:t> = 0; </a:t>
            </a:r>
            <a:r>
              <a:rPr lang="en-US" sz="1400" dirty="0">
                <a:solidFill>
                  <a:srgbClr val="6A3E3E"/>
                </a:solidFill>
                <a:latin typeface="Menlo Bold"/>
                <a:cs typeface="Menlo Bold"/>
              </a:rPr>
              <a:t>i</a:t>
            </a:r>
            <a:r>
              <a:rPr lang="en-US" sz="1400" dirty="0">
                <a:solidFill>
                  <a:srgbClr val="000000"/>
                </a:solidFill>
                <a:latin typeface="Menlo Bold"/>
                <a:cs typeface="Menlo Bold"/>
              </a:rPr>
              <a:t> &lt; n; i = </a:t>
            </a:r>
            <a:r>
              <a:rPr lang="en-US" sz="1400" dirty="0" err="1">
                <a:solidFill>
                  <a:srgbClr val="000000"/>
                </a:solidFill>
                <a:latin typeface="Menlo Bold"/>
                <a:cs typeface="Menlo Bold"/>
              </a:rPr>
              <a:t>i+c</a:t>
            </a:r>
            <a:r>
              <a:rPr lang="en-US" sz="1400" dirty="0">
                <a:solidFill>
                  <a:srgbClr val="000000"/>
                </a:solidFill>
                <a:latin typeface="Menlo Bold"/>
                <a:cs typeface="Menlo Bold"/>
              </a:rPr>
              <a:t>) {</a:t>
            </a:r>
          </a:p>
          <a:p>
            <a:pPr>
              <a:lnSpc>
                <a:spcPct val="110000"/>
              </a:lnSpc>
            </a:pPr>
            <a:r>
              <a:rPr lang="en-US" sz="1400" dirty="0">
                <a:solidFill>
                  <a:srgbClr val="000000"/>
                </a:solidFill>
                <a:latin typeface="Menlo Bold"/>
                <a:cs typeface="Menlo Bold"/>
              </a:rPr>
              <a:t>       //Some O(1) code</a:t>
            </a:r>
          </a:p>
          <a:p>
            <a:pPr>
              <a:lnSpc>
                <a:spcPct val="110000"/>
              </a:lnSpc>
            </a:pPr>
            <a:r>
              <a:rPr lang="en-US" sz="1400" dirty="0">
                <a:solidFill>
                  <a:srgbClr val="000000"/>
                </a:solidFill>
                <a:latin typeface="Menlo Bold"/>
                <a:cs typeface="Menlo Bold"/>
              </a:rPr>
              <a:t>    }</a:t>
            </a:r>
          </a:p>
          <a:p>
            <a:pPr>
              <a:lnSpc>
                <a:spcPct val="110000"/>
              </a:lnSpc>
            </a:pPr>
            <a:r>
              <a:rPr lang="en-US" sz="1400" dirty="0">
                <a:solidFill>
                  <a:srgbClr val="000000"/>
                </a:solidFill>
                <a:latin typeface="Menlo Bold"/>
                <a:cs typeface="Menlo Bold"/>
              </a:rPr>
              <a:t>    </a:t>
            </a:r>
            <a:r>
              <a:rPr lang="en-US" sz="1400" dirty="0">
                <a:solidFill>
                  <a:srgbClr val="7F0055"/>
                </a:solidFill>
                <a:latin typeface="Menlo Bold"/>
                <a:cs typeface="Menlo Bold"/>
              </a:rPr>
              <a:t> for</a:t>
            </a:r>
            <a:r>
              <a:rPr lang="en-US" sz="1400" dirty="0">
                <a:solidFill>
                  <a:srgbClr val="000000"/>
                </a:solidFill>
                <a:latin typeface="Menlo Bold"/>
                <a:cs typeface="Menlo Bold"/>
              </a:rPr>
              <a:t> (</a:t>
            </a:r>
            <a:r>
              <a:rPr lang="en-US" sz="1400" dirty="0">
                <a:solidFill>
                  <a:srgbClr val="7F0055"/>
                </a:solidFill>
                <a:latin typeface="Menlo Bold"/>
                <a:cs typeface="Menlo Bold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Menlo Bold"/>
                <a:cs typeface="Menlo Bold"/>
              </a:rPr>
              <a:t> </a:t>
            </a:r>
            <a:r>
              <a:rPr lang="en-US" sz="1400" dirty="0">
                <a:solidFill>
                  <a:srgbClr val="6A3E3E"/>
                </a:solidFill>
                <a:latin typeface="Menlo Bold"/>
                <a:cs typeface="Menlo Bold"/>
              </a:rPr>
              <a:t>i</a:t>
            </a:r>
            <a:r>
              <a:rPr lang="en-US" sz="1400" dirty="0">
                <a:solidFill>
                  <a:srgbClr val="000000"/>
                </a:solidFill>
                <a:latin typeface="Menlo Bold"/>
                <a:cs typeface="Menlo Bold"/>
              </a:rPr>
              <a:t> = 0; </a:t>
            </a:r>
            <a:r>
              <a:rPr lang="en-US" sz="1400" dirty="0">
                <a:solidFill>
                  <a:srgbClr val="6A3E3E"/>
                </a:solidFill>
                <a:latin typeface="Menlo Bold"/>
                <a:cs typeface="Menlo Bold"/>
              </a:rPr>
              <a:t>i</a:t>
            </a:r>
            <a:r>
              <a:rPr lang="en-US" sz="1400" dirty="0">
                <a:solidFill>
                  <a:srgbClr val="000000"/>
                </a:solidFill>
                <a:latin typeface="Menlo Bold"/>
                <a:cs typeface="Menlo Bold"/>
              </a:rPr>
              <a:t> &lt; n; i = i*2) {</a:t>
            </a:r>
          </a:p>
          <a:p>
            <a:pPr>
              <a:lnSpc>
                <a:spcPct val="110000"/>
              </a:lnSpc>
            </a:pPr>
            <a:r>
              <a:rPr lang="en-US" sz="1400" dirty="0">
                <a:solidFill>
                  <a:srgbClr val="000000"/>
                </a:solidFill>
                <a:latin typeface="Menlo Bold"/>
                <a:cs typeface="Menlo Bold"/>
              </a:rPr>
              <a:t>       //Some O(1) code</a:t>
            </a:r>
          </a:p>
          <a:p>
            <a:pPr>
              <a:lnSpc>
                <a:spcPct val="110000"/>
              </a:lnSpc>
            </a:pPr>
            <a:r>
              <a:rPr lang="en-US" sz="1400" dirty="0">
                <a:solidFill>
                  <a:srgbClr val="000000"/>
                </a:solidFill>
                <a:latin typeface="Menlo Bold"/>
                <a:cs typeface="Menlo Bold"/>
              </a:rPr>
              <a:t>    }</a:t>
            </a:r>
          </a:p>
          <a:p>
            <a:pPr>
              <a:lnSpc>
                <a:spcPct val="110000"/>
              </a:lnSpc>
            </a:pPr>
            <a:r>
              <a:rPr lang="en-US" sz="1400" dirty="0">
                <a:solidFill>
                  <a:srgbClr val="7F0055"/>
                </a:solidFill>
                <a:latin typeface="Menlo Bold"/>
                <a:cs typeface="Menlo Bold"/>
              </a:rPr>
              <a:t>   for</a:t>
            </a:r>
            <a:r>
              <a:rPr lang="en-US" sz="1400" dirty="0">
                <a:solidFill>
                  <a:srgbClr val="000000"/>
                </a:solidFill>
                <a:latin typeface="Menlo Bold"/>
                <a:cs typeface="Menlo Bold"/>
              </a:rPr>
              <a:t> (</a:t>
            </a:r>
            <a:r>
              <a:rPr lang="en-US" sz="1400" dirty="0">
                <a:solidFill>
                  <a:srgbClr val="7F0055"/>
                </a:solidFill>
                <a:latin typeface="Menlo Bold"/>
                <a:cs typeface="Menlo Bold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Menlo Bold"/>
                <a:cs typeface="Menlo Bold"/>
              </a:rPr>
              <a:t> </a:t>
            </a:r>
            <a:r>
              <a:rPr lang="en-US" sz="1400" dirty="0">
                <a:solidFill>
                  <a:srgbClr val="6A3E3E"/>
                </a:solidFill>
                <a:latin typeface="Menlo Bold"/>
                <a:cs typeface="Menlo Bold"/>
              </a:rPr>
              <a:t>i</a:t>
            </a:r>
            <a:r>
              <a:rPr lang="en-US" sz="1400" dirty="0">
                <a:solidFill>
                  <a:srgbClr val="000000"/>
                </a:solidFill>
                <a:latin typeface="Menlo Bold"/>
                <a:cs typeface="Menlo Bold"/>
              </a:rPr>
              <a:t> = 0; </a:t>
            </a:r>
            <a:r>
              <a:rPr lang="en-US" sz="1400" dirty="0">
                <a:solidFill>
                  <a:srgbClr val="6A3E3E"/>
                </a:solidFill>
                <a:latin typeface="Menlo Bold"/>
                <a:cs typeface="Menlo Bold"/>
              </a:rPr>
              <a:t>i</a:t>
            </a:r>
            <a:r>
              <a:rPr lang="en-US" sz="1400" dirty="0">
                <a:solidFill>
                  <a:srgbClr val="000000"/>
                </a:solidFill>
                <a:latin typeface="Menlo Bold"/>
                <a:cs typeface="Menlo Bold"/>
              </a:rPr>
              <a:t> &lt; 100; i = i++) {</a:t>
            </a:r>
          </a:p>
          <a:p>
            <a:pPr>
              <a:lnSpc>
                <a:spcPct val="110000"/>
              </a:lnSpc>
            </a:pPr>
            <a:r>
              <a:rPr lang="en-US" sz="1400" dirty="0">
                <a:solidFill>
                  <a:srgbClr val="000000"/>
                </a:solidFill>
                <a:latin typeface="Menlo Bold"/>
                <a:cs typeface="Menlo Bold"/>
              </a:rPr>
              <a:t>       //Some O(1) code</a:t>
            </a:r>
          </a:p>
          <a:p>
            <a:pPr>
              <a:lnSpc>
                <a:spcPct val="110000"/>
              </a:lnSpc>
            </a:pPr>
            <a:r>
              <a:rPr lang="en-US" sz="1400" dirty="0">
                <a:solidFill>
                  <a:srgbClr val="000000"/>
                </a:solidFill>
                <a:latin typeface="Menlo Bold"/>
                <a:cs typeface="Menlo Bold"/>
              </a:rPr>
              <a:t>    }</a:t>
            </a:r>
          </a:p>
          <a:p>
            <a:pPr>
              <a:lnSpc>
                <a:spcPct val="110000"/>
              </a:lnSpc>
            </a:pPr>
            <a:r>
              <a:rPr lang="en-US" sz="1400" dirty="0">
                <a:solidFill>
                  <a:srgbClr val="000000"/>
                </a:solidFill>
                <a:latin typeface="Menlo Bold"/>
                <a:cs typeface="Menlo Bold"/>
              </a:rPr>
              <a:t>}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4A2CDE-7294-ED5E-6580-00287198434F}"/>
              </a:ext>
            </a:extLst>
          </p:cNvPr>
          <p:cNvSpPr txBox="1"/>
          <p:nvPr/>
        </p:nvSpPr>
        <p:spPr>
          <a:xfrm>
            <a:off x="2897937" y="1940862"/>
            <a:ext cx="5920943" cy="13393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Clr>
                <a:schemeClr val="accent6"/>
              </a:buClr>
              <a:buFont typeface="Wingdings" charset="2"/>
              <a:buChar char="§"/>
            </a:pPr>
            <a:r>
              <a:rPr lang="en-GB" sz="1600" dirty="0">
                <a:latin typeface="Arial"/>
                <a:cs typeface="Arial"/>
              </a:rPr>
              <a:t>First loop has complexity O(n)</a:t>
            </a:r>
          </a:p>
          <a:p>
            <a:pPr marL="285750" indent="-285750">
              <a:lnSpc>
                <a:spcPct val="130000"/>
              </a:lnSpc>
              <a:buClr>
                <a:schemeClr val="accent6"/>
              </a:buClr>
              <a:buFont typeface="Wingdings" charset="2"/>
              <a:buChar char="§"/>
            </a:pPr>
            <a:r>
              <a:rPr lang="en-GB" sz="1600" dirty="0">
                <a:latin typeface="Arial"/>
                <a:cs typeface="Arial"/>
              </a:rPr>
              <a:t>Second loop has complexity O(log n)</a:t>
            </a:r>
          </a:p>
          <a:p>
            <a:pPr marL="285750" indent="-285750">
              <a:lnSpc>
                <a:spcPct val="130000"/>
              </a:lnSpc>
              <a:buClr>
                <a:schemeClr val="accent6"/>
              </a:buClr>
              <a:buFont typeface="Wingdings" charset="2"/>
              <a:buChar char="§"/>
            </a:pPr>
            <a:r>
              <a:rPr lang="en-GB" sz="1600" dirty="0">
                <a:latin typeface="Arial"/>
                <a:cs typeface="Arial"/>
              </a:rPr>
              <a:t>Third loop has complexity O(1)</a:t>
            </a:r>
          </a:p>
          <a:p>
            <a:pPr marL="285750" indent="-285750">
              <a:lnSpc>
                <a:spcPct val="130000"/>
              </a:lnSpc>
              <a:buClr>
                <a:schemeClr val="accent6"/>
              </a:buClr>
              <a:buFont typeface="Wingdings" charset="2"/>
              <a:buChar char="§"/>
            </a:pPr>
            <a:r>
              <a:rPr lang="en-GB" sz="1600" dirty="0">
                <a:latin typeface="Arial"/>
                <a:cs typeface="Arial"/>
              </a:rPr>
              <a:t>Total complexity is O(n), result of O(n)+O(log n)+O(1)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2E0A56F-9C72-6933-9189-1EF1FFBCFE75}"/>
              </a:ext>
            </a:extLst>
          </p:cNvPr>
          <p:cNvSpPr/>
          <p:nvPr/>
        </p:nvSpPr>
        <p:spPr>
          <a:xfrm>
            <a:off x="461630" y="4517744"/>
            <a:ext cx="2436307" cy="18255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7F0055"/>
                </a:solidFill>
                <a:latin typeface="Menlo Bold"/>
                <a:cs typeface="Menlo Bold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Menlo Bold"/>
                <a:cs typeface="Menlo Bold"/>
              </a:rPr>
              <a:t> fun (</a:t>
            </a:r>
            <a:r>
              <a:rPr lang="en-US" sz="1400" dirty="0">
                <a:solidFill>
                  <a:srgbClr val="7F0055"/>
                </a:solidFill>
                <a:latin typeface="Menlo Bold"/>
                <a:cs typeface="Menlo Bold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Menlo Bold"/>
                <a:cs typeface="Menlo Bold"/>
              </a:rPr>
              <a:t> n) { </a:t>
            </a:r>
          </a:p>
          <a:p>
            <a:pPr>
              <a:lnSpc>
                <a:spcPct val="110000"/>
              </a:lnSpc>
            </a:pPr>
            <a:r>
              <a:rPr lang="en-US" sz="1400" dirty="0">
                <a:solidFill>
                  <a:srgbClr val="7F0055"/>
                </a:solidFill>
                <a:latin typeface="Menlo Bold"/>
                <a:cs typeface="Menlo Bold"/>
              </a:rPr>
              <a:t>    for</a:t>
            </a:r>
            <a:r>
              <a:rPr lang="en-US" sz="1400" dirty="0">
                <a:solidFill>
                  <a:srgbClr val="000000"/>
                </a:solidFill>
                <a:latin typeface="Menlo Bold"/>
                <a:cs typeface="Menlo Bold"/>
              </a:rPr>
              <a:t> (</a:t>
            </a:r>
            <a:r>
              <a:rPr lang="en-US" sz="1400" dirty="0">
                <a:solidFill>
                  <a:srgbClr val="7F0055"/>
                </a:solidFill>
                <a:latin typeface="Menlo Bold"/>
                <a:cs typeface="Menlo Bold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Menlo Bold"/>
                <a:cs typeface="Menlo Bold"/>
              </a:rPr>
              <a:t> </a:t>
            </a:r>
            <a:r>
              <a:rPr lang="en-US" sz="1400" dirty="0">
                <a:solidFill>
                  <a:srgbClr val="6A3E3E"/>
                </a:solidFill>
                <a:latin typeface="Menlo Bold"/>
                <a:cs typeface="Menlo Bold"/>
              </a:rPr>
              <a:t>i</a:t>
            </a:r>
            <a:r>
              <a:rPr lang="en-US" sz="1400" dirty="0">
                <a:solidFill>
                  <a:srgbClr val="000000"/>
                </a:solidFill>
                <a:latin typeface="Menlo Bold"/>
                <a:cs typeface="Menlo Bold"/>
              </a:rPr>
              <a:t> = 0; </a:t>
            </a:r>
            <a:r>
              <a:rPr lang="en-US" sz="1400" dirty="0">
                <a:solidFill>
                  <a:srgbClr val="6A3E3E"/>
                </a:solidFill>
                <a:latin typeface="Menlo Bold"/>
                <a:cs typeface="Menlo Bold"/>
              </a:rPr>
              <a:t>i</a:t>
            </a:r>
            <a:r>
              <a:rPr lang="en-US" sz="1400" dirty="0">
                <a:solidFill>
                  <a:srgbClr val="000000"/>
                </a:solidFill>
                <a:latin typeface="Menlo Bold"/>
                <a:cs typeface="Menlo Bold"/>
              </a:rPr>
              <a:t> &lt; n; i++) {</a:t>
            </a:r>
          </a:p>
          <a:p>
            <a:pPr>
              <a:lnSpc>
                <a:spcPct val="110000"/>
              </a:lnSpc>
            </a:pPr>
            <a:r>
              <a:rPr lang="en-US" sz="1400" dirty="0">
                <a:solidFill>
                  <a:srgbClr val="7F0055"/>
                </a:solidFill>
                <a:latin typeface="Menlo Bold"/>
                <a:cs typeface="Menlo Bold"/>
              </a:rPr>
              <a:t>        for</a:t>
            </a:r>
            <a:r>
              <a:rPr lang="en-US" sz="1400" dirty="0">
                <a:solidFill>
                  <a:srgbClr val="000000"/>
                </a:solidFill>
                <a:latin typeface="Menlo Bold"/>
                <a:cs typeface="Menlo Bold"/>
              </a:rPr>
              <a:t> (</a:t>
            </a:r>
            <a:r>
              <a:rPr lang="en-US" sz="1400" dirty="0">
                <a:solidFill>
                  <a:srgbClr val="7F0055"/>
                </a:solidFill>
                <a:latin typeface="Menlo Bold"/>
                <a:cs typeface="Menlo Bold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Menlo Bold"/>
                <a:cs typeface="Menlo Bold"/>
              </a:rPr>
              <a:t> </a:t>
            </a:r>
            <a:r>
              <a:rPr lang="en-US" sz="1400" dirty="0">
                <a:solidFill>
                  <a:srgbClr val="6A3E3E"/>
                </a:solidFill>
                <a:latin typeface="Menlo Bold"/>
                <a:cs typeface="Menlo Bold"/>
              </a:rPr>
              <a:t>j</a:t>
            </a:r>
            <a:r>
              <a:rPr lang="en-US" sz="1400" dirty="0">
                <a:solidFill>
                  <a:srgbClr val="000000"/>
                </a:solidFill>
                <a:latin typeface="Menlo Bold"/>
                <a:cs typeface="Menlo Bold"/>
              </a:rPr>
              <a:t> = 1; </a:t>
            </a:r>
            <a:r>
              <a:rPr lang="en-US" sz="1400" dirty="0">
                <a:solidFill>
                  <a:srgbClr val="6A3E3E"/>
                </a:solidFill>
                <a:latin typeface="Menlo Bold"/>
                <a:cs typeface="Menlo Bold"/>
              </a:rPr>
              <a:t>j</a:t>
            </a:r>
            <a:r>
              <a:rPr lang="en-US" sz="1400" dirty="0">
                <a:solidFill>
                  <a:srgbClr val="000000"/>
                </a:solidFill>
                <a:latin typeface="Menlo Bold"/>
                <a:cs typeface="Menlo Bold"/>
              </a:rPr>
              <a:t> &lt; n; j = j*2) {</a:t>
            </a:r>
          </a:p>
          <a:p>
            <a:pPr>
              <a:lnSpc>
                <a:spcPct val="110000"/>
              </a:lnSpc>
            </a:pPr>
            <a:r>
              <a:rPr lang="en-US" sz="1400" dirty="0">
                <a:solidFill>
                  <a:srgbClr val="000000"/>
                </a:solidFill>
                <a:latin typeface="Menlo Bold"/>
                <a:cs typeface="Menlo Bold"/>
              </a:rPr>
              <a:t>           //Some O(1) code</a:t>
            </a:r>
          </a:p>
          <a:p>
            <a:pPr>
              <a:lnSpc>
                <a:spcPct val="110000"/>
              </a:lnSpc>
            </a:pPr>
            <a:r>
              <a:rPr lang="en-US" sz="1400" dirty="0">
                <a:solidFill>
                  <a:srgbClr val="000000"/>
                </a:solidFill>
                <a:latin typeface="Menlo Bold"/>
                <a:cs typeface="Menlo Bold"/>
              </a:rPr>
              <a:t>        }</a:t>
            </a:r>
          </a:p>
          <a:p>
            <a:pPr>
              <a:lnSpc>
                <a:spcPct val="110000"/>
              </a:lnSpc>
            </a:pPr>
            <a:r>
              <a:rPr lang="en-US" sz="1400" dirty="0">
                <a:solidFill>
                  <a:srgbClr val="000000"/>
                </a:solidFill>
                <a:latin typeface="Menlo Bold"/>
                <a:cs typeface="Menlo Bold"/>
              </a:rPr>
              <a:t>    }</a:t>
            </a:r>
          </a:p>
          <a:p>
            <a:pPr>
              <a:lnSpc>
                <a:spcPct val="110000"/>
              </a:lnSpc>
            </a:pPr>
            <a:r>
              <a:rPr lang="en-US" sz="1400" dirty="0">
                <a:solidFill>
                  <a:srgbClr val="000000"/>
                </a:solidFill>
                <a:latin typeface="Menlo Bold"/>
                <a:cs typeface="Menlo Bold"/>
              </a:rPr>
              <a:t>}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4FF6DCE-B310-0CAE-FD23-00AF43FC08D6}"/>
              </a:ext>
            </a:extLst>
          </p:cNvPr>
          <p:cNvSpPr txBox="1"/>
          <p:nvPr/>
        </p:nvSpPr>
        <p:spPr>
          <a:xfrm>
            <a:off x="2989377" y="4920899"/>
            <a:ext cx="5514543" cy="1019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Clr>
                <a:schemeClr val="accent6"/>
              </a:buClr>
              <a:buFont typeface="Wingdings" charset="2"/>
              <a:buChar char="§"/>
            </a:pPr>
            <a:r>
              <a:rPr lang="en-GB" sz="1600" dirty="0">
                <a:latin typeface="Arial"/>
                <a:cs typeface="Arial"/>
              </a:rPr>
              <a:t>Inner loop has complexity O(log n)</a:t>
            </a:r>
          </a:p>
          <a:p>
            <a:pPr marL="285750" indent="-285750">
              <a:lnSpc>
                <a:spcPct val="130000"/>
              </a:lnSpc>
              <a:buClr>
                <a:schemeClr val="accent6"/>
              </a:buClr>
              <a:buFont typeface="Wingdings" charset="2"/>
              <a:buChar char="§"/>
            </a:pPr>
            <a:r>
              <a:rPr lang="en-GB" sz="1600" dirty="0">
                <a:latin typeface="Arial"/>
                <a:cs typeface="Arial"/>
              </a:rPr>
              <a:t>Outer loop has complexity O(n) </a:t>
            </a:r>
          </a:p>
          <a:p>
            <a:pPr marL="285750" indent="-285750">
              <a:lnSpc>
                <a:spcPct val="130000"/>
              </a:lnSpc>
              <a:buClr>
                <a:schemeClr val="accent6"/>
              </a:buClr>
              <a:buFont typeface="Wingdings" charset="2"/>
              <a:buChar char="§"/>
            </a:pPr>
            <a:r>
              <a:rPr lang="en-GB" sz="1600" dirty="0">
                <a:latin typeface="Arial"/>
                <a:cs typeface="Arial"/>
              </a:rPr>
              <a:t>Total complexity is O(n log n), result of O(n)*O(log n)</a:t>
            </a:r>
          </a:p>
        </p:txBody>
      </p:sp>
    </p:spTree>
    <p:extLst>
      <p:ext uri="{BB962C8B-B14F-4D97-AF65-F5344CB8AC3E}">
        <p14:creationId xmlns:p14="http://schemas.microsoft.com/office/powerpoint/2010/main" val="1110025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/>
      <p:bldP spid="14" grpId="0" animBg="1"/>
      <p:bldP spid="1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5BE754-81C0-56CB-79D5-DF4EEC4F36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4ED461-6DA7-37D9-F7D3-BD964A387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Exercises </a:t>
            </a:r>
            <a:r>
              <a:rPr lang="en-GB" dirty="0" err="1"/>
              <a:t>Con’t</a:t>
            </a:r>
            <a:endParaRPr lang="en-SE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B6FB474-A8C3-56F8-9FCA-42C37DAF34BD}"/>
              </a:ext>
            </a:extLst>
          </p:cNvPr>
          <p:cNvSpPr/>
          <p:nvPr/>
        </p:nvSpPr>
        <p:spPr>
          <a:xfrm>
            <a:off x="596047" y="1353677"/>
            <a:ext cx="2436307" cy="25365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7F0055"/>
                </a:solidFill>
                <a:latin typeface="Menlo Bold"/>
                <a:cs typeface="Menlo Bold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Menlo Bold"/>
                <a:cs typeface="Menlo Bold"/>
              </a:rPr>
              <a:t> fun (</a:t>
            </a:r>
            <a:r>
              <a:rPr lang="en-US" sz="1400" dirty="0">
                <a:solidFill>
                  <a:srgbClr val="7F0055"/>
                </a:solidFill>
                <a:latin typeface="Menlo Bold"/>
                <a:cs typeface="Menlo Bold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Menlo Bold"/>
                <a:cs typeface="Menlo Bold"/>
              </a:rPr>
              <a:t> n) { </a:t>
            </a:r>
          </a:p>
          <a:p>
            <a:pPr>
              <a:lnSpc>
                <a:spcPct val="110000"/>
              </a:lnSpc>
            </a:pPr>
            <a:r>
              <a:rPr lang="en-US" sz="1400" dirty="0">
                <a:solidFill>
                  <a:srgbClr val="7F0055"/>
                </a:solidFill>
                <a:latin typeface="Menlo Bold"/>
                <a:cs typeface="Menlo Bold"/>
              </a:rPr>
              <a:t>    for</a:t>
            </a:r>
            <a:r>
              <a:rPr lang="en-US" sz="1400" dirty="0">
                <a:solidFill>
                  <a:srgbClr val="000000"/>
                </a:solidFill>
                <a:latin typeface="Menlo Bold"/>
                <a:cs typeface="Menlo Bold"/>
              </a:rPr>
              <a:t> (</a:t>
            </a:r>
            <a:r>
              <a:rPr lang="en-US" sz="1400" dirty="0">
                <a:solidFill>
                  <a:srgbClr val="7F0055"/>
                </a:solidFill>
                <a:latin typeface="Menlo Bold"/>
                <a:cs typeface="Menlo Bold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Menlo Bold"/>
                <a:cs typeface="Menlo Bold"/>
              </a:rPr>
              <a:t> </a:t>
            </a:r>
            <a:r>
              <a:rPr lang="en-US" sz="1400" dirty="0">
                <a:solidFill>
                  <a:srgbClr val="6A3E3E"/>
                </a:solidFill>
                <a:latin typeface="Menlo Bold"/>
                <a:cs typeface="Menlo Bold"/>
              </a:rPr>
              <a:t>i</a:t>
            </a:r>
            <a:r>
              <a:rPr lang="en-US" sz="1400" dirty="0">
                <a:solidFill>
                  <a:srgbClr val="000000"/>
                </a:solidFill>
                <a:latin typeface="Menlo Bold"/>
                <a:cs typeface="Menlo Bold"/>
              </a:rPr>
              <a:t> = 0; </a:t>
            </a:r>
            <a:r>
              <a:rPr lang="en-US" sz="1400" dirty="0">
                <a:solidFill>
                  <a:srgbClr val="6A3E3E"/>
                </a:solidFill>
                <a:latin typeface="Menlo Bold"/>
                <a:cs typeface="Menlo Bold"/>
              </a:rPr>
              <a:t>i</a:t>
            </a:r>
            <a:r>
              <a:rPr lang="en-US" sz="1400" dirty="0">
                <a:solidFill>
                  <a:srgbClr val="000000"/>
                </a:solidFill>
                <a:latin typeface="Menlo Bold"/>
                <a:cs typeface="Menlo Bold"/>
              </a:rPr>
              <a:t> &lt; n; i++) {</a:t>
            </a:r>
          </a:p>
          <a:p>
            <a:pPr>
              <a:lnSpc>
                <a:spcPct val="110000"/>
              </a:lnSpc>
            </a:pPr>
            <a:r>
              <a:rPr lang="en-US" sz="1400" dirty="0">
                <a:solidFill>
                  <a:srgbClr val="7F0055"/>
                </a:solidFill>
                <a:latin typeface="Menlo Bold"/>
                <a:cs typeface="Menlo Bold"/>
              </a:rPr>
              <a:t>        for</a:t>
            </a:r>
            <a:r>
              <a:rPr lang="en-US" sz="1400" dirty="0">
                <a:solidFill>
                  <a:srgbClr val="000000"/>
                </a:solidFill>
                <a:latin typeface="Menlo Bold"/>
                <a:cs typeface="Menlo Bold"/>
              </a:rPr>
              <a:t> (</a:t>
            </a:r>
            <a:r>
              <a:rPr lang="en-US" sz="1400" dirty="0">
                <a:solidFill>
                  <a:srgbClr val="7F0055"/>
                </a:solidFill>
                <a:latin typeface="Menlo Bold"/>
                <a:cs typeface="Menlo Bold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Menlo Bold"/>
                <a:cs typeface="Menlo Bold"/>
              </a:rPr>
              <a:t> </a:t>
            </a:r>
            <a:r>
              <a:rPr lang="en-US" sz="1400" dirty="0">
                <a:solidFill>
                  <a:srgbClr val="6A3E3E"/>
                </a:solidFill>
                <a:latin typeface="Menlo Bold"/>
                <a:cs typeface="Menlo Bold"/>
              </a:rPr>
              <a:t>j</a:t>
            </a:r>
            <a:r>
              <a:rPr lang="en-US" sz="1400" dirty="0">
                <a:solidFill>
                  <a:srgbClr val="000000"/>
                </a:solidFill>
                <a:latin typeface="Menlo Bold"/>
                <a:cs typeface="Menlo Bold"/>
              </a:rPr>
              <a:t> = 1; </a:t>
            </a:r>
            <a:r>
              <a:rPr lang="en-US" sz="1400" dirty="0">
                <a:solidFill>
                  <a:srgbClr val="6A3E3E"/>
                </a:solidFill>
                <a:latin typeface="Menlo Bold"/>
                <a:cs typeface="Menlo Bold"/>
              </a:rPr>
              <a:t>i</a:t>
            </a:r>
            <a:r>
              <a:rPr lang="en-US" sz="1400" dirty="0">
                <a:solidFill>
                  <a:srgbClr val="000000"/>
                </a:solidFill>
                <a:latin typeface="Menlo Bold"/>
                <a:cs typeface="Menlo Bold"/>
              </a:rPr>
              <a:t> &lt; n; j = j*2) {</a:t>
            </a:r>
          </a:p>
          <a:p>
            <a:pPr>
              <a:lnSpc>
                <a:spcPct val="110000"/>
              </a:lnSpc>
            </a:pPr>
            <a:r>
              <a:rPr lang="en-US" sz="1400" dirty="0">
                <a:solidFill>
                  <a:srgbClr val="000000"/>
                </a:solidFill>
                <a:latin typeface="Menlo Bold"/>
                <a:cs typeface="Menlo Bold"/>
              </a:rPr>
              <a:t>           //Some O(1) code}</a:t>
            </a:r>
          </a:p>
          <a:p>
            <a:pPr>
              <a:lnSpc>
                <a:spcPct val="110000"/>
              </a:lnSpc>
            </a:pPr>
            <a:r>
              <a:rPr lang="en-US" sz="1400" dirty="0">
                <a:solidFill>
                  <a:srgbClr val="000000"/>
                </a:solidFill>
                <a:latin typeface="Menlo Bold"/>
                <a:cs typeface="Menlo Bold"/>
              </a:rPr>
              <a:t>    }</a:t>
            </a:r>
          </a:p>
          <a:p>
            <a:pPr>
              <a:lnSpc>
                <a:spcPct val="110000"/>
              </a:lnSpc>
            </a:pPr>
            <a:r>
              <a:rPr lang="en-US" sz="1400" dirty="0">
                <a:solidFill>
                  <a:srgbClr val="7F0055"/>
                </a:solidFill>
                <a:latin typeface="Menlo Bold"/>
                <a:cs typeface="Menlo Bold"/>
              </a:rPr>
              <a:t>   for</a:t>
            </a:r>
            <a:r>
              <a:rPr lang="en-US" sz="1400" dirty="0">
                <a:solidFill>
                  <a:srgbClr val="000000"/>
                </a:solidFill>
                <a:latin typeface="Menlo Bold"/>
                <a:cs typeface="Menlo Bold"/>
              </a:rPr>
              <a:t> (</a:t>
            </a:r>
            <a:r>
              <a:rPr lang="en-US" sz="1400" dirty="0">
                <a:solidFill>
                  <a:srgbClr val="7F0055"/>
                </a:solidFill>
                <a:latin typeface="Menlo Bold"/>
                <a:cs typeface="Menlo Bold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Menlo Bold"/>
                <a:cs typeface="Menlo Bold"/>
              </a:rPr>
              <a:t> </a:t>
            </a:r>
            <a:r>
              <a:rPr lang="en-US" sz="1400" dirty="0">
                <a:solidFill>
                  <a:srgbClr val="6A3E3E"/>
                </a:solidFill>
                <a:latin typeface="Menlo Bold"/>
                <a:cs typeface="Menlo Bold"/>
              </a:rPr>
              <a:t>i</a:t>
            </a:r>
            <a:r>
              <a:rPr lang="en-US" sz="1400" dirty="0">
                <a:solidFill>
                  <a:srgbClr val="000000"/>
                </a:solidFill>
                <a:latin typeface="Menlo Bold"/>
                <a:cs typeface="Menlo Bold"/>
              </a:rPr>
              <a:t> = 0; </a:t>
            </a:r>
            <a:r>
              <a:rPr lang="en-US" sz="1400" dirty="0">
                <a:solidFill>
                  <a:srgbClr val="6A3E3E"/>
                </a:solidFill>
                <a:latin typeface="Menlo Bold"/>
                <a:cs typeface="Menlo Bold"/>
              </a:rPr>
              <a:t>i</a:t>
            </a:r>
            <a:r>
              <a:rPr lang="en-US" sz="1400" dirty="0">
                <a:solidFill>
                  <a:srgbClr val="000000"/>
                </a:solidFill>
                <a:latin typeface="Menlo Bold"/>
                <a:cs typeface="Menlo Bold"/>
              </a:rPr>
              <a:t> &lt; n; i++) {</a:t>
            </a:r>
          </a:p>
          <a:p>
            <a:pPr>
              <a:lnSpc>
                <a:spcPct val="110000"/>
              </a:lnSpc>
            </a:pPr>
            <a:r>
              <a:rPr lang="en-US" sz="1400" dirty="0">
                <a:solidFill>
                  <a:srgbClr val="7F0055"/>
                </a:solidFill>
                <a:latin typeface="Menlo Bold"/>
                <a:cs typeface="Menlo Bold"/>
              </a:rPr>
              <a:t>        for</a:t>
            </a:r>
            <a:r>
              <a:rPr lang="en-US" sz="1400" dirty="0">
                <a:solidFill>
                  <a:srgbClr val="000000"/>
                </a:solidFill>
                <a:latin typeface="Menlo Bold"/>
                <a:cs typeface="Menlo Bold"/>
              </a:rPr>
              <a:t> (</a:t>
            </a:r>
            <a:r>
              <a:rPr lang="en-US" sz="1400" dirty="0">
                <a:solidFill>
                  <a:srgbClr val="7F0055"/>
                </a:solidFill>
                <a:latin typeface="Menlo Bold"/>
                <a:cs typeface="Menlo Bold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Menlo Bold"/>
                <a:cs typeface="Menlo Bold"/>
              </a:rPr>
              <a:t> </a:t>
            </a:r>
            <a:r>
              <a:rPr lang="en-US" sz="1400" dirty="0">
                <a:solidFill>
                  <a:srgbClr val="6A3E3E"/>
                </a:solidFill>
                <a:latin typeface="Menlo Bold"/>
                <a:cs typeface="Menlo Bold"/>
              </a:rPr>
              <a:t>j</a:t>
            </a:r>
            <a:r>
              <a:rPr lang="en-US" sz="1400" dirty="0">
                <a:solidFill>
                  <a:srgbClr val="000000"/>
                </a:solidFill>
                <a:latin typeface="Menlo Bold"/>
                <a:cs typeface="Menlo Bold"/>
              </a:rPr>
              <a:t> = 1; </a:t>
            </a:r>
            <a:r>
              <a:rPr lang="en-US" sz="1400" dirty="0">
                <a:solidFill>
                  <a:srgbClr val="6A3E3E"/>
                </a:solidFill>
                <a:latin typeface="Menlo Bold"/>
                <a:cs typeface="Menlo Bold"/>
              </a:rPr>
              <a:t>j</a:t>
            </a:r>
            <a:r>
              <a:rPr lang="en-US" sz="1400" dirty="0">
                <a:solidFill>
                  <a:srgbClr val="000000"/>
                </a:solidFill>
                <a:latin typeface="Menlo Bold"/>
                <a:cs typeface="Menlo Bold"/>
              </a:rPr>
              <a:t> &lt; n; </a:t>
            </a:r>
            <a:r>
              <a:rPr lang="en-US" sz="1400" dirty="0" err="1">
                <a:solidFill>
                  <a:srgbClr val="000000"/>
                </a:solidFill>
                <a:latin typeface="Menlo Bold"/>
                <a:cs typeface="Menlo Bold"/>
              </a:rPr>
              <a:t>j++</a:t>
            </a:r>
            <a:r>
              <a:rPr lang="en-US" sz="1400" dirty="0">
                <a:solidFill>
                  <a:srgbClr val="000000"/>
                </a:solidFill>
                <a:latin typeface="Menlo Bold"/>
                <a:cs typeface="Menlo Bold"/>
              </a:rPr>
              <a:t>) {</a:t>
            </a:r>
          </a:p>
          <a:p>
            <a:pPr>
              <a:lnSpc>
                <a:spcPct val="110000"/>
              </a:lnSpc>
            </a:pPr>
            <a:r>
              <a:rPr lang="en-US" sz="1400" dirty="0">
                <a:solidFill>
                  <a:srgbClr val="000000"/>
                </a:solidFill>
                <a:latin typeface="Menlo Bold"/>
                <a:cs typeface="Menlo Bold"/>
              </a:rPr>
              <a:t>           //Some O(1) code}</a:t>
            </a:r>
          </a:p>
          <a:p>
            <a:pPr>
              <a:lnSpc>
                <a:spcPct val="110000"/>
              </a:lnSpc>
            </a:pPr>
            <a:r>
              <a:rPr lang="en-US" sz="1400" dirty="0">
                <a:solidFill>
                  <a:srgbClr val="000000"/>
                </a:solidFill>
                <a:latin typeface="Menlo Bold"/>
                <a:cs typeface="Menlo Bold"/>
              </a:rPr>
              <a:t>    }</a:t>
            </a:r>
          </a:p>
          <a:p>
            <a:pPr>
              <a:lnSpc>
                <a:spcPct val="110000"/>
              </a:lnSpc>
            </a:pPr>
            <a:r>
              <a:rPr lang="en-US" sz="1400" dirty="0">
                <a:solidFill>
                  <a:srgbClr val="000000"/>
                </a:solidFill>
                <a:latin typeface="Menlo Bold"/>
                <a:cs typeface="Menlo Bold"/>
              </a:rPr>
              <a:t>}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00E3D1C-7B13-0400-A83C-01E1FDADFEFB}"/>
              </a:ext>
            </a:extLst>
          </p:cNvPr>
          <p:cNvSpPr txBox="1"/>
          <p:nvPr/>
        </p:nvSpPr>
        <p:spPr>
          <a:xfrm>
            <a:off x="3032353" y="1914694"/>
            <a:ext cx="5680897" cy="1019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Clr>
                <a:schemeClr val="accent6"/>
              </a:buClr>
              <a:buFont typeface="Wingdings" charset="2"/>
              <a:buChar char="§"/>
            </a:pPr>
            <a:r>
              <a:rPr lang="en-GB" sz="1600" dirty="0">
                <a:latin typeface="Arial"/>
                <a:cs typeface="Arial"/>
              </a:rPr>
              <a:t>First nested loop has complexity O(n log n)</a:t>
            </a:r>
          </a:p>
          <a:p>
            <a:pPr marL="285750" indent="-285750">
              <a:lnSpc>
                <a:spcPct val="130000"/>
              </a:lnSpc>
              <a:buClr>
                <a:schemeClr val="accent6"/>
              </a:buClr>
              <a:buFont typeface="Wingdings" charset="2"/>
              <a:buChar char="§"/>
            </a:pPr>
            <a:r>
              <a:rPr lang="en-GB" sz="1600" dirty="0">
                <a:latin typeface="Arial"/>
                <a:cs typeface="Arial"/>
              </a:rPr>
              <a:t>Second nested loop has complexity O(n</a:t>
            </a:r>
            <a:r>
              <a:rPr lang="en-GB" sz="1600" baseline="30000" dirty="0">
                <a:latin typeface="Arial"/>
                <a:cs typeface="Arial"/>
              </a:rPr>
              <a:t>2</a:t>
            </a:r>
            <a:r>
              <a:rPr lang="en-GB" sz="1600" dirty="0">
                <a:latin typeface="Arial"/>
                <a:cs typeface="Arial"/>
              </a:rPr>
              <a:t>)</a:t>
            </a:r>
          </a:p>
          <a:p>
            <a:pPr marL="285750" indent="-285750">
              <a:lnSpc>
                <a:spcPct val="130000"/>
              </a:lnSpc>
              <a:buClr>
                <a:schemeClr val="accent6"/>
              </a:buClr>
              <a:buFont typeface="Wingdings" charset="2"/>
              <a:buChar char="§"/>
            </a:pPr>
            <a:r>
              <a:rPr lang="en-GB" sz="1600" dirty="0">
                <a:latin typeface="Arial"/>
                <a:cs typeface="Arial"/>
              </a:rPr>
              <a:t>Total complexity is O(n</a:t>
            </a:r>
            <a:r>
              <a:rPr lang="en-GB" sz="1600" baseline="30000" dirty="0">
                <a:latin typeface="Arial"/>
                <a:cs typeface="Arial"/>
              </a:rPr>
              <a:t>2</a:t>
            </a:r>
            <a:r>
              <a:rPr lang="en-GB" sz="1600" dirty="0">
                <a:latin typeface="Arial"/>
                <a:cs typeface="Arial"/>
              </a:rPr>
              <a:t>), result of O(n log n) + O(n</a:t>
            </a:r>
            <a:r>
              <a:rPr lang="en-GB" sz="1600" baseline="30000" dirty="0">
                <a:latin typeface="Arial"/>
                <a:cs typeface="Arial"/>
              </a:rPr>
              <a:t>2</a:t>
            </a:r>
            <a:r>
              <a:rPr lang="en-GB" sz="1600" dirty="0">
                <a:latin typeface="Arial"/>
                <a:cs typeface="Arial"/>
              </a:rPr>
              <a:t>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CA68373-43FA-B5A3-355E-3E758610A73E}"/>
              </a:ext>
            </a:extLst>
          </p:cNvPr>
          <p:cNvSpPr/>
          <p:nvPr/>
        </p:nvSpPr>
        <p:spPr>
          <a:xfrm>
            <a:off x="596046" y="4046834"/>
            <a:ext cx="2436307" cy="25365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7F0055"/>
                </a:solidFill>
                <a:latin typeface="Menlo Bold"/>
                <a:cs typeface="Menlo Bold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Menlo Bold"/>
                <a:cs typeface="Menlo Bold"/>
              </a:rPr>
              <a:t> fun (</a:t>
            </a:r>
            <a:r>
              <a:rPr lang="en-US" sz="1400" dirty="0">
                <a:solidFill>
                  <a:srgbClr val="7F0055"/>
                </a:solidFill>
                <a:latin typeface="Menlo Bold"/>
                <a:cs typeface="Menlo Bold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Menlo Bold"/>
                <a:cs typeface="Menlo Bold"/>
              </a:rPr>
              <a:t> n) { </a:t>
            </a:r>
          </a:p>
          <a:p>
            <a:pPr>
              <a:lnSpc>
                <a:spcPct val="110000"/>
              </a:lnSpc>
            </a:pPr>
            <a:r>
              <a:rPr lang="en-US" sz="1400" dirty="0">
                <a:solidFill>
                  <a:srgbClr val="7F0055"/>
                </a:solidFill>
                <a:latin typeface="Menlo Bold"/>
                <a:cs typeface="Menlo Bold"/>
              </a:rPr>
              <a:t>    for</a:t>
            </a:r>
            <a:r>
              <a:rPr lang="en-US" sz="1400" dirty="0">
                <a:solidFill>
                  <a:srgbClr val="000000"/>
                </a:solidFill>
                <a:latin typeface="Menlo Bold"/>
                <a:cs typeface="Menlo Bold"/>
              </a:rPr>
              <a:t> (</a:t>
            </a:r>
            <a:r>
              <a:rPr lang="en-US" sz="1400" dirty="0">
                <a:solidFill>
                  <a:srgbClr val="7F0055"/>
                </a:solidFill>
                <a:latin typeface="Menlo Bold"/>
                <a:cs typeface="Menlo Bold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Menlo Bold"/>
                <a:cs typeface="Menlo Bold"/>
              </a:rPr>
              <a:t> </a:t>
            </a:r>
            <a:r>
              <a:rPr lang="en-US" sz="1400" dirty="0">
                <a:solidFill>
                  <a:srgbClr val="6A3E3E"/>
                </a:solidFill>
                <a:latin typeface="Menlo Bold"/>
                <a:cs typeface="Menlo Bold"/>
              </a:rPr>
              <a:t>i</a:t>
            </a:r>
            <a:r>
              <a:rPr lang="en-US" sz="1400" dirty="0">
                <a:solidFill>
                  <a:srgbClr val="000000"/>
                </a:solidFill>
                <a:latin typeface="Menlo Bold"/>
                <a:cs typeface="Menlo Bold"/>
              </a:rPr>
              <a:t> = 0; </a:t>
            </a:r>
            <a:r>
              <a:rPr lang="en-US" sz="1400" dirty="0">
                <a:solidFill>
                  <a:srgbClr val="6A3E3E"/>
                </a:solidFill>
                <a:latin typeface="Menlo Bold"/>
                <a:cs typeface="Menlo Bold"/>
              </a:rPr>
              <a:t>i</a:t>
            </a:r>
            <a:r>
              <a:rPr lang="en-US" sz="1400" dirty="0">
                <a:solidFill>
                  <a:srgbClr val="000000"/>
                </a:solidFill>
                <a:latin typeface="Menlo Bold"/>
                <a:cs typeface="Menlo Bold"/>
              </a:rPr>
              <a:t> &lt; n; i++) {</a:t>
            </a:r>
          </a:p>
          <a:p>
            <a:pPr>
              <a:lnSpc>
                <a:spcPct val="110000"/>
              </a:lnSpc>
            </a:pPr>
            <a:r>
              <a:rPr lang="en-US" sz="1400" dirty="0">
                <a:solidFill>
                  <a:srgbClr val="7F0055"/>
                </a:solidFill>
                <a:latin typeface="Menlo Bold"/>
                <a:cs typeface="Menlo Bold"/>
              </a:rPr>
              <a:t>        for</a:t>
            </a:r>
            <a:r>
              <a:rPr lang="en-US" sz="1400" dirty="0">
                <a:solidFill>
                  <a:srgbClr val="000000"/>
                </a:solidFill>
                <a:latin typeface="Menlo Bold"/>
                <a:cs typeface="Menlo Bold"/>
              </a:rPr>
              <a:t> (</a:t>
            </a:r>
            <a:r>
              <a:rPr lang="en-US" sz="1400" dirty="0">
                <a:solidFill>
                  <a:srgbClr val="7F0055"/>
                </a:solidFill>
                <a:latin typeface="Menlo Bold"/>
                <a:cs typeface="Menlo Bold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Menlo Bold"/>
                <a:cs typeface="Menlo Bold"/>
              </a:rPr>
              <a:t> </a:t>
            </a:r>
            <a:r>
              <a:rPr lang="en-US" sz="1400" dirty="0">
                <a:solidFill>
                  <a:srgbClr val="6A3E3E"/>
                </a:solidFill>
                <a:latin typeface="Menlo Bold"/>
                <a:cs typeface="Menlo Bold"/>
              </a:rPr>
              <a:t>j</a:t>
            </a:r>
            <a:r>
              <a:rPr lang="en-US" sz="1400" dirty="0">
                <a:solidFill>
                  <a:srgbClr val="000000"/>
                </a:solidFill>
                <a:latin typeface="Menlo Bold"/>
                <a:cs typeface="Menlo Bold"/>
              </a:rPr>
              <a:t> = 1; </a:t>
            </a:r>
            <a:r>
              <a:rPr lang="en-US" sz="1400" dirty="0">
                <a:solidFill>
                  <a:srgbClr val="6A3E3E"/>
                </a:solidFill>
                <a:latin typeface="Menlo Bold"/>
                <a:cs typeface="Menlo Bold"/>
              </a:rPr>
              <a:t>i</a:t>
            </a:r>
            <a:r>
              <a:rPr lang="en-US" sz="1400" dirty="0">
                <a:solidFill>
                  <a:srgbClr val="000000"/>
                </a:solidFill>
                <a:latin typeface="Menlo Bold"/>
                <a:cs typeface="Menlo Bold"/>
              </a:rPr>
              <a:t> &lt; n; j = j*2) {</a:t>
            </a:r>
          </a:p>
          <a:p>
            <a:pPr>
              <a:lnSpc>
                <a:spcPct val="110000"/>
              </a:lnSpc>
            </a:pPr>
            <a:r>
              <a:rPr lang="en-US" sz="1400" dirty="0">
                <a:solidFill>
                  <a:srgbClr val="000000"/>
                </a:solidFill>
                <a:latin typeface="Menlo Bold"/>
                <a:cs typeface="Menlo Bold"/>
              </a:rPr>
              <a:t>           //Some O(1) code}</a:t>
            </a:r>
          </a:p>
          <a:p>
            <a:pPr>
              <a:lnSpc>
                <a:spcPct val="110000"/>
              </a:lnSpc>
            </a:pPr>
            <a:r>
              <a:rPr lang="en-US" sz="1400" dirty="0">
                <a:solidFill>
                  <a:srgbClr val="000000"/>
                </a:solidFill>
                <a:latin typeface="Menlo Bold"/>
                <a:cs typeface="Menlo Bold"/>
              </a:rPr>
              <a:t>    }</a:t>
            </a:r>
          </a:p>
          <a:p>
            <a:pPr>
              <a:lnSpc>
                <a:spcPct val="110000"/>
              </a:lnSpc>
            </a:pPr>
            <a:r>
              <a:rPr lang="en-US" sz="1400" dirty="0">
                <a:solidFill>
                  <a:srgbClr val="7F0055"/>
                </a:solidFill>
                <a:latin typeface="Menlo Bold"/>
                <a:cs typeface="Menlo Bold"/>
              </a:rPr>
              <a:t>   for</a:t>
            </a:r>
            <a:r>
              <a:rPr lang="en-US" sz="1400" dirty="0">
                <a:solidFill>
                  <a:srgbClr val="000000"/>
                </a:solidFill>
                <a:latin typeface="Menlo Bold"/>
                <a:cs typeface="Menlo Bold"/>
              </a:rPr>
              <a:t> (</a:t>
            </a:r>
            <a:r>
              <a:rPr lang="en-US" sz="1400" dirty="0">
                <a:solidFill>
                  <a:srgbClr val="7F0055"/>
                </a:solidFill>
                <a:latin typeface="Menlo Bold"/>
                <a:cs typeface="Menlo Bold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Menlo Bold"/>
                <a:cs typeface="Menlo Bold"/>
              </a:rPr>
              <a:t> </a:t>
            </a:r>
            <a:r>
              <a:rPr lang="en-US" sz="1400" dirty="0">
                <a:solidFill>
                  <a:srgbClr val="6A3E3E"/>
                </a:solidFill>
                <a:latin typeface="Menlo Bold"/>
                <a:cs typeface="Menlo Bold"/>
              </a:rPr>
              <a:t>i</a:t>
            </a:r>
            <a:r>
              <a:rPr lang="en-US" sz="1400" dirty="0">
                <a:solidFill>
                  <a:srgbClr val="000000"/>
                </a:solidFill>
                <a:latin typeface="Menlo Bold"/>
                <a:cs typeface="Menlo Bold"/>
              </a:rPr>
              <a:t> = 0; </a:t>
            </a:r>
            <a:r>
              <a:rPr lang="en-US" sz="1400" dirty="0">
                <a:solidFill>
                  <a:srgbClr val="6A3E3E"/>
                </a:solidFill>
                <a:latin typeface="Menlo Bold"/>
                <a:cs typeface="Menlo Bold"/>
              </a:rPr>
              <a:t>i</a:t>
            </a:r>
            <a:r>
              <a:rPr lang="en-US" sz="1400" dirty="0">
                <a:solidFill>
                  <a:srgbClr val="000000"/>
                </a:solidFill>
                <a:latin typeface="Menlo Bold"/>
                <a:cs typeface="Menlo Bold"/>
              </a:rPr>
              <a:t> &lt; m; i++) {</a:t>
            </a:r>
          </a:p>
          <a:p>
            <a:pPr>
              <a:lnSpc>
                <a:spcPct val="110000"/>
              </a:lnSpc>
            </a:pPr>
            <a:r>
              <a:rPr lang="en-US" sz="1400" dirty="0">
                <a:solidFill>
                  <a:srgbClr val="7F0055"/>
                </a:solidFill>
                <a:latin typeface="Menlo Bold"/>
                <a:cs typeface="Menlo Bold"/>
              </a:rPr>
              <a:t>        for</a:t>
            </a:r>
            <a:r>
              <a:rPr lang="en-US" sz="1400" dirty="0">
                <a:solidFill>
                  <a:srgbClr val="000000"/>
                </a:solidFill>
                <a:latin typeface="Menlo Bold"/>
                <a:cs typeface="Menlo Bold"/>
              </a:rPr>
              <a:t> (</a:t>
            </a:r>
            <a:r>
              <a:rPr lang="en-US" sz="1400" dirty="0">
                <a:solidFill>
                  <a:srgbClr val="7F0055"/>
                </a:solidFill>
                <a:latin typeface="Menlo Bold"/>
                <a:cs typeface="Menlo Bold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Menlo Bold"/>
                <a:cs typeface="Menlo Bold"/>
              </a:rPr>
              <a:t> </a:t>
            </a:r>
            <a:r>
              <a:rPr lang="en-US" sz="1400" dirty="0">
                <a:solidFill>
                  <a:srgbClr val="6A3E3E"/>
                </a:solidFill>
                <a:latin typeface="Menlo Bold"/>
                <a:cs typeface="Menlo Bold"/>
              </a:rPr>
              <a:t>j</a:t>
            </a:r>
            <a:r>
              <a:rPr lang="en-US" sz="1400" dirty="0">
                <a:solidFill>
                  <a:srgbClr val="000000"/>
                </a:solidFill>
                <a:latin typeface="Menlo Bold"/>
                <a:cs typeface="Menlo Bold"/>
              </a:rPr>
              <a:t> = 1; </a:t>
            </a:r>
            <a:r>
              <a:rPr lang="en-US" sz="1400" dirty="0">
                <a:solidFill>
                  <a:srgbClr val="6A3E3E"/>
                </a:solidFill>
                <a:latin typeface="Menlo Bold"/>
                <a:cs typeface="Menlo Bold"/>
              </a:rPr>
              <a:t>j</a:t>
            </a:r>
            <a:r>
              <a:rPr lang="en-US" sz="1400" dirty="0">
                <a:solidFill>
                  <a:srgbClr val="000000"/>
                </a:solidFill>
                <a:latin typeface="Menlo Bold"/>
                <a:cs typeface="Menlo Bold"/>
              </a:rPr>
              <a:t> &lt; m; </a:t>
            </a:r>
            <a:r>
              <a:rPr lang="en-US" sz="1400" dirty="0" err="1">
                <a:solidFill>
                  <a:srgbClr val="000000"/>
                </a:solidFill>
                <a:latin typeface="Menlo Bold"/>
                <a:cs typeface="Menlo Bold"/>
              </a:rPr>
              <a:t>j++</a:t>
            </a:r>
            <a:r>
              <a:rPr lang="en-US" sz="1400" dirty="0">
                <a:solidFill>
                  <a:srgbClr val="000000"/>
                </a:solidFill>
                <a:latin typeface="Menlo Bold"/>
                <a:cs typeface="Menlo Bold"/>
              </a:rPr>
              <a:t>) {</a:t>
            </a:r>
          </a:p>
          <a:p>
            <a:pPr>
              <a:lnSpc>
                <a:spcPct val="110000"/>
              </a:lnSpc>
            </a:pPr>
            <a:r>
              <a:rPr lang="en-US" sz="1400" dirty="0">
                <a:solidFill>
                  <a:srgbClr val="000000"/>
                </a:solidFill>
                <a:latin typeface="Menlo Bold"/>
                <a:cs typeface="Menlo Bold"/>
              </a:rPr>
              <a:t>           //Some O(1) code}</a:t>
            </a:r>
          </a:p>
          <a:p>
            <a:pPr>
              <a:lnSpc>
                <a:spcPct val="110000"/>
              </a:lnSpc>
            </a:pPr>
            <a:r>
              <a:rPr lang="en-US" sz="1400" dirty="0">
                <a:solidFill>
                  <a:srgbClr val="000000"/>
                </a:solidFill>
                <a:latin typeface="Menlo Bold"/>
                <a:cs typeface="Menlo Bold"/>
              </a:rPr>
              <a:t>    }</a:t>
            </a:r>
          </a:p>
          <a:p>
            <a:pPr>
              <a:lnSpc>
                <a:spcPct val="110000"/>
              </a:lnSpc>
            </a:pPr>
            <a:r>
              <a:rPr lang="en-US" sz="1400" dirty="0">
                <a:solidFill>
                  <a:srgbClr val="000000"/>
                </a:solidFill>
                <a:latin typeface="Menlo Bold"/>
                <a:cs typeface="Menlo Bold"/>
              </a:rPr>
              <a:t>}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27E157-B8EF-70BB-6832-C6B3EF58711C}"/>
              </a:ext>
            </a:extLst>
          </p:cNvPr>
          <p:cNvSpPr txBox="1"/>
          <p:nvPr/>
        </p:nvSpPr>
        <p:spPr>
          <a:xfrm>
            <a:off x="3032354" y="4685908"/>
            <a:ext cx="6213247" cy="1019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Clr>
                <a:schemeClr val="accent6"/>
              </a:buClr>
              <a:buFont typeface="Wingdings" charset="2"/>
              <a:buChar char="§"/>
            </a:pPr>
            <a:r>
              <a:rPr lang="en-GB" sz="1600" dirty="0">
                <a:latin typeface="Arial"/>
                <a:cs typeface="Arial"/>
              </a:rPr>
              <a:t>First nested loop has complexity O(n log n)</a:t>
            </a:r>
          </a:p>
          <a:p>
            <a:pPr marL="285750" indent="-285750">
              <a:lnSpc>
                <a:spcPct val="130000"/>
              </a:lnSpc>
              <a:buClr>
                <a:schemeClr val="accent6"/>
              </a:buClr>
              <a:buFont typeface="Wingdings" charset="2"/>
              <a:buChar char="§"/>
            </a:pPr>
            <a:r>
              <a:rPr lang="en-GB" sz="1600" dirty="0">
                <a:latin typeface="Arial"/>
                <a:cs typeface="Arial"/>
              </a:rPr>
              <a:t>Second nested loop has complexity O(m</a:t>
            </a:r>
            <a:r>
              <a:rPr lang="en-GB" sz="1600" baseline="30000" dirty="0">
                <a:latin typeface="Arial"/>
                <a:cs typeface="Arial"/>
              </a:rPr>
              <a:t>2</a:t>
            </a:r>
            <a:r>
              <a:rPr lang="en-GB" sz="1600" dirty="0">
                <a:latin typeface="Arial"/>
                <a:cs typeface="Arial"/>
              </a:rPr>
              <a:t>)</a:t>
            </a:r>
          </a:p>
          <a:p>
            <a:pPr marL="285750" indent="-285750">
              <a:lnSpc>
                <a:spcPct val="130000"/>
              </a:lnSpc>
              <a:buClr>
                <a:schemeClr val="accent6"/>
              </a:buClr>
              <a:buFont typeface="Wingdings" charset="2"/>
              <a:buChar char="§"/>
            </a:pPr>
            <a:r>
              <a:rPr lang="en-GB" sz="1600" dirty="0">
                <a:latin typeface="Arial"/>
                <a:cs typeface="Arial"/>
              </a:rPr>
              <a:t>Total complexity is O(n log n + m</a:t>
            </a:r>
            <a:r>
              <a:rPr lang="en-GB" sz="1600" baseline="30000" dirty="0">
                <a:latin typeface="Arial"/>
                <a:cs typeface="Arial"/>
              </a:rPr>
              <a:t>2</a:t>
            </a:r>
            <a:r>
              <a:rPr lang="en-GB" sz="1600" dirty="0">
                <a:latin typeface="Arial"/>
                <a:cs typeface="Arial"/>
              </a:rPr>
              <a:t>), result of O(n log n) + O(m</a:t>
            </a:r>
            <a:r>
              <a:rPr lang="en-GB" sz="1600" baseline="30000" dirty="0">
                <a:latin typeface="Arial"/>
                <a:cs typeface="Arial"/>
              </a:rPr>
              <a:t>2</a:t>
            </a:r>
            <a:r>
              <a:rPr lang="en-GB" sz="1600" dirty="0">
                <a:latin typeface="Arial"/>
                <a:cs typeface="Arial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913627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/>
      <p:bldP spid="11" grpId="0" animBg="1"/>
      <p:bldP spid="1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F029FB-A5CB-B057-8A6B-8C018FD9C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Best-case, Average-case, Worst-case Complexity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A47FA3-AC3B-DD47-830E-4696280814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>
                <a:latin typeface="Times New Roman"/>
                <a:cs typeface="Times New Roman"/>
              </a:rPr>
              <a:t>Best-case complexity: best possible performance of algorithm for any input of size n</a:t>
            </a:r>
          </a:p>
          <a:p>
            <a:r>
              <a:rPr lang="en-US" sz="2400" dirty="0">
                <a:latin typeface="Times New Roman"/>
                <a:cs typeface="Times New Roman"/>
              </a:rPr>
              <a:t>Worst-case complexity: </a:t>
            </a:r>
            <a:r>
              <a:rPr lang="en-GB" sz="2400" dirty="0">
                <a:latin typeface="Times New Roman"/>
                <a:cs typeface="Times New Roman"/>
              </a:rPr>
              <a:t>worst possible performance of algorithm for any input of size n</a:t>
            </a:r>
          </a:p>
          <a:p>
            <a:r>
              <a:rPr lang="en-GB" sz="2400" dirty="0">
                <a:latin typeface="Times New Roman"/>
                <a:cs typeface="Times New Roman"/>
              </a:rPr>
              <a:t>Average-case complexity: performance on average, consider all possible inputs of size n </a:t>
            </a:r>
          </a:p>
          <a:p>
            <a:pPr lvl="1"/>
            <a:r>
              <a:rPr lang="en-GB" dirty="0"/>
              <a:t>Often mathematically difficult to </a:t>
            </a:r>
            <a:r>
              <a:rPr lang="en-GB" dirty="0" err="1"/>
              <a:t>analyze</a:t>
            </a:r>
            <a:endParaRPr lang="en-GB" dirty="0">
              <a:latin typeface="Times New Roman"/>
              <a:cs typeface="Times New Roman"/>
            </a:endParaRPr>
          </a:p>
          <a:p>
            <a:r>
              <a:rPr lang="en-US" sz="2400" dirty="0">
                <a:latin typeface="Times New Roman"/>
                <a:cs typeface="Times New Roman"/>
              </a:rPr>
              <a:t>In big-O notation, Best-case complexity</a:t>
            </a:r>
            <a:r>
              <a:rPr lang="en-GB" dirty="0"/>
              <a:t> ≤ </a:t>
            </a:r>
            <a:r>
              <a:rPr lang="en-GB" sz="2400" dirty="0">
                <a:latin typeface="Times New Roman"/>
                <a:cs typeface="Times New Roman"/>
              </a:rPr>
              <a:t>Average-case complexity </a:t>
            </a:r>
            <a:r>
              <a:rPr lang="en-GB" dirty="0"/>
              <a:t>≤ </a:t>
            </a:r>
            <a:r>
              <a:rPr lang="en-US" sz="2400" dirty="0">
                <a:latin typeface="Times New Roman"/>
                <a:cs typeface="Times New Roman"/>
              </a:rPr>
              <a:t>Worst-case complexity</a:t>
            </a:r>
            <a:endParaRPr lang="en-GB" sz="2400" dirty="0">
              <a:latin typeface="Times New Roman"/>
              <a:cs typeface="Times New Roman"/>
            </a:endParaRPr>
          </a:p>
          <a:p>
            <a:endParaRPr lang="en-US" sz="2400" dirty="0">
              <a:latin typeface="Times New Roman"/>
              <a:cs typeface="Times New Roman"/>
            </a:endParaRPr>
          </a:p>
          <a:p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9313406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Best-case, Average-case, Worst-case Complexity Example 1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6313" y="4210348"/>
            <a:ext cx="8229600" cy="2428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Clr>
                <a:schemeClr val="accent6"/>
              </a:buClr>
              <a:buFont typeface="Wingdings" charset="2"/>
              <a:buChar char="§"/>
            </a:pPr>
            <a:r>
              <a:rPr lang="en-US" sz="1600" dirty="0">
                <a:latin typeface="Arial"/>
                <a:cs typeface="Arial"/>
              </a:rPr>
              <a:t>Algorithm complexity w.r.t input size n = </a:t>
            </a:r>
            <a:r>
              <a:rPr lang="en-US" sz="1600" dirty="0" err="1">
                <a:latin typeface="Arial"/>
                <a:cs typeface="Arial"/>
              </a:rPr>
              <a:t>word.length</a:t>
            </a:r>
            <a:r>
              <a:rPr lang="en-US" sz="1600" dirty="0">
                <a:latin typeface="Arial"/>
                <a:cs typeface="Arial"/>
              </a:rPr>
              <a:t>(), for Best-case, Average-case, and Worst-case. </a:t>
            </a:r>
          </a:p>
          <a:p>
            <a:pPr marL="285750" indent="-285750">
              <a:lnSpc>
                <a:spcPct val="120000"/>
              </a:lnSpc>
              <a:buClr>
                <a:schemeClr val="accent6"/>
              </a:buClr>
              <a:buFont typeface="Wingdings" charset="2"/>
              <a:buChar char="§"/>
            </a:pPr>
            <a:r>
              <a:rPr lang="en-GB" sz="1600" dirty="0">
                <a:latin typeface="Arial"/>
                <a:cs typeface="Arial"/>
              </a:rPr>
              <a:t>Best-case: O(1), if word starts with letter</a:t>
            </a:r>
          </a:p>
          <a:p>
            <a:pPr marL="742950" lvl="1" indent="-285750">
              <a:lnSpc>
                <a:spcPct val="120000"/>
              </a:lnSpc>
              <a:buClr>
                <a:schemeClr val="accent6"/>
              </a:buClr>
              <a:buFont typeface="Wingdings" charset="2"/>
              <a:buChar char="§"/>
            </a:pPr>
            <a:r>
              <a:rPr lang="en-US" sz="1600" dirty="0" err="1">
                <a:latin typeface="Menlo Bold"/>
                <a:cs typeface="Menlo Bold"/>
              </a:rPr>
              <a:t>hasLetter</a:t>
            </a:r>
            <a:r>
              <a:rPr lang="en-US" sz="1600" dirty="0">
                <a:latin typeface="Menlo Bold"/>
                <a:cs typeface="Menlo Bold"/>
              </a:rPr>
              <a:t>(</a:t>
            </a:r>
            <a:r>
              <a:rPr lang="en-US" sz="1600" dirty="0">
                <a:solidFill>
                  <a:srgbClr val="0000FF"/>
                </a:solidFill>
                <a:latin typeface="Menlo Bold"/>
                <a:cs typeface="Menlo Bold"/>
              </a:rPr>
              <a:t>"apple"</a:t>
            </a:r>
            <a:r>
              <a:rPr lang="en-US" sz="1600" dirty="0">
                <a:latin typeface="Menlo Bold"/>
                <a:cs typeface="Menlo Bold"/>
              </a:rPr>
              <a:t>, </a:t>
            </a:r>
            <a:r>
              <a:rPr lang="en-US" sz="1600" dirty="0">
                <a:solidFill>
                  <a:srgbClr val="0000FF"/>
                </a:solidFill>
                <a:latin typeface="Menlo Bold"/>
                <a:cs typeface="Menlo Bold"/>
              </a:rPr>
              <a:t>"a"</a:t>
            </a:r>
            <a:r>
              <a:rPr lang="en-US" sz="1600" dirty="0">
                <a:latin typeface="Menlo Bold"/>
                <a:cs typeface="Menlo Bold"/>
              </a:rPr>
              <a:t>);</a:t>
            </a:r>
          </a:p>
          <a:p>
            <a:pPr marL="285750" indent="-285750">
              <a:lnSpc>
                <a:spcPct val="120000"/>
              </a:lnSpc>
              <a:buClr>
                <a:schemeClr val="accent6"/>
              </a:buClr>
              <a:buFont typeface="Wingdings" charset="2"/>
              <a:buChar char="§"/>
            </a:pPr>
            <a:r>
              <a:rPr lang="en-GB" sz="1600" dirty="0">
                <a:latin typeface="Arial"/>
                <a:cs typeface="Arial"/>
              </a:rPr>
              <a:t>Worst-case: O(n), if letter at the end (or missing)</a:t>
            </a:r>
          </a:p>
          <a:p>
            <a:pPr marL="742950" lvl="1" indent="-285750">
              <a:lnSpc>
                <a:spcPct val="120000"/>
              </a:lnSpc>
              <a:buClr>
                <a:schemeClr val="accent6"/>
              </a:buClr>
              <a:buFont typeface="Wingdings" charset="2"/>
              <a:buChar char="§"/>
            </a:pPr>
            <a:r>
              <a:rPr lang="en-US" sz="1600" dirty="0" err="1">
                <a:latin typeface="Menlo Bold"/>
                <a:cs typeface="Menlo Bold"/>
              </a:rPr>
              <a:t>hasLetter</a:t>
            </a:r>
            <a:r>
              <a:rPr lang="en-US" sz="1600" dirty="0">
                <a:latin typeface="Menlo Bold"/>
                <a:cs typeface="Menlo Bold"/>
              </a:rPr>
              <a:t>(</a:t>
            </a:r>
            <a:r>
              <a:rPr lang="en-US" sz="1600" dirty="0">
                <a:solidFill>
                  <a:srgbClr val="0000FF"/>
                </a:solidFill>
                <a:latin typeface="Menlo Bold"/>
                <a:cs typeface="Menlo Bold"/>
              </a:rPr>
              <a:t>"happy"</a:t>
            </a:r>
            <a:r>
              <a:rPr lang="en-US" sz="1600" dirty="0">
                <a:latin typeface="Menlo Bold"/>
                <a:cs typeface="Menlo Bold"/>
              </a:rPr>
              <a:t>, </a:t>
            </a:r>
            <a:r>
              <a:rPr lang="en-US" sz="1600" dirty="0">
                <a:solidFill>
                  <a:srgbClr val="0000FF"/>
                </a:solidFill>
                <a:latin typeface="Menlo Bold"/>
                <a:cs typeface="Menlo Bold"/>
              </a:rPr>
              <a:t>"x"</a:t>
            </a:r>
            <a:r>
              <a:rPr lang="en-US" sz="1600" dirty="0">
                <a:latin typeface="Menlo Bold"/>
                <a:cs typeface="Menlo Bold"/>
              </a:rPr>
              <a:t>); </a:t>
            </a:r>
          </a:p>
          <a:p>
            <a:pPr marL="742950" lvl="1" indent="-285750">
              <a:lnSpc>
                <a:spcPct val="120000"/>
              </a:lnSpc>
              <a:buClr>
                <a:schemeClr val="accent6"/>
              </a:buClr>
              <a:buFont typeface="Wingdings" charset="2"/>
              <a:buChar char="§"/>
            </a:pPr>
            <a:r>
              <a:rPr lang="en-US" sz="1600" dirty="0" err="1">
                <a:latin typeface="Menlo Bold"/>
                <a:cs typeface="Menlo Bold"/>
              </a:rPr>
              <a:t>hasLetter</a:t>
            </a:r>
            <a:r>
              <a:rPr lang="en-US" sz="1600" dirty="0">
                <a:latin typeface="Menlo Bold"/>
                <a:cs typeface="Menlo Bold"/>
              </a:rPr>
              <a:t>(</a:t>
            </a:r>
            <a:r>
              <a:rPr lang="en-US" sz="1600" dirty="0">
                <a:solidFill>
                  <a:srgbClr val="0000FF"/>
                </a:solidFill>
                <a:latin typeface="Menlo Bold"/>
                <a:cs typeface="Menlo Bold"/>
              </a:rPr>
              <a:t>"happy"</a:t>
            </a:r>
            <a:r>
              <a:rPr lang="en-US" sz="1600" dirty="0">
                <a:latin typeface="Menlo Bold"/>
                <a:cs typeface="Menlo Bold"/>
              </a:rPr>
              <a:t>, </a:t>
            </a:r>
            <a:r>
              <a:rPr lang="en-US" sz="1600" dirty="0">
                <a:solidFill>
                  <a:srgbClr val="0000FF"/>
                </a:solidFill>
                <a:latin typeface="Menlo Bold"/>
                <a:cs typeface="Menlo Bold"/>
              </a:rPr>
              <a:t>”y"</a:t>
            </a:r>
            <a:r>
              <a:rPr lang="en-US" sz="1600" dirty="0">
                <a:latin typeface="Menlo Bold"/>
                <a:cs typeface="Menlo Bold"/>
              </a:rPr>
              <a:t>); </a:t>
            </a:r>
            <a:endParaRPr lang="en-US" sz="1600" dirty="0"/>
          </a:p>
          <a:p>
            <a:pPr marL="285750" indent="-285750">
              <a:lnSpc>
                <a:spcPct val="120000"/>
              </a:lnSpc>
              <a:buClr>
                <a:schemeClr val="accent6"/>
              </a:buClr>
              <a:buFont typeface="Wingdings" charset="2"/>
              <a:buChar char="§"/>
            </a:pPr>
            <a:r>
              <a:rPr lang="en-GB" sz="1600" dirty="0">
                <a:latin typeface="Arial"/>
                <a:cs typeface="Arial"/>
              </a:rPr>
              <a:t>Average-case: O(n), assuming letter may take on any random value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034551" y="1582451"/>
            <a:ext cx="4953123" cy="25163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4F81BD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sz="1600" b="1" dirty="0" err="1">
                <a:solidFill>
                  <a:srgbClr val="7F0055"/>
                </a:solidFill>
                <a:latin typeface="Menlo Bold"/>
                <a:cs typeface="Menlo Bold"/>
              </a:rPr>
              <a:t>boolean</a:t>
            </a:r>
            <a:r>
              <a:rPr lang="en-US" sz="1600" b="1" dirty="0">
                <a:solidFill>
                  <a:srgbClr val="000000"/>
                </a:solidFill>
                <a:latin typeface="Menlo Bold"/>
                <a:cs typeface="Menlo Bold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Menlo Bold"/>
                <a:cs typeface="Menlo Bold"/>
              </a:rPr>
              <a:t>hasLetter(String </a:t>
            </a:r>
            <a:r>
              <a:rPr lang="en-US" sz="1600" dirty="0">
                <a:solidFill>
                  <a:srgbClr val="6A3E3E"/>
                </a:solidFill>
                <a:latin typeface="Menlo Bold"/>
                <a:cs typeface="Menlo Bold"/>
              </a:rPr>
              <a:t>word</a:t>
            </a:r>
            <a:r>
              <a:rPr lang="en-US" sz="1600" dirty="0">
                <a:solidFill>
                  <a:srgbClr val="000000"/>
                </a:solidFill>
                <a:latin typeface="Menlo Bold"/>
                <a:cs typeface="Menlo Bold"/>
              </a:rPr>
              <a:t>, </a:t>
            </a:r>
            <a:r>
              <a:rPr lang="en-US" sz="1600" b="1" dirty="0">
                <a:solidFill>
                  <a:srgbClr val="7F0055"/>
                </a:solidFill>
                <a:latin typeface="Menlo Bold"/>
                <a:cs typeface="Menlo Bold"/>
              </a:rPr>
              <a:t>char</a:t>
            </a:r>
            <a:r>
              <a:rPr lang="en-US" sz="1600" dirty="0">
                <a:solidFill>
                  <a:srgbClr val="000000"/>
                </a:solidFill>
                <a:latin typeface="Menlo Bold"/>
                <a:cs typeface="Menlo Bold"/>
              </a:rPr>
              <a:t> </a:t>
            </a:r>
            <a:r>
              <a:rPr lang="en-US" sz="1600" dirty="0">
                <a:solidFill>
                  <a:srgbClr val="6A3E3E"/>
                </a:solidFill>
                <a:latin typeface="Menlo Bold"/>
                <a:cs typeface="Menlo Bold"/>
              </a:rPr>
              <a:t>letter</a:t>
            </a:r>
            <a:r>
              <a:rPr lang="en-US" sz="1600" dirty="0">
                <a:solidFill>
                  <a:srgbClr val="000000"/>
                </a:solidFill>
                <a:latin typeface="Menlo Bold"/>
                <a:cs typeface="Menlo Bold"/>
              </a:rPr>
              <a:t>)</a:t>
            </a:r>
          </a:p>
          <a:p>
            <a:pPr>
              <a:lnSpc>
                <a:spcPct val="110000"/>
              </a:lnSpc>
            </a:pPr>
            <a:r>
              <a:rPr lang="en-US" sz="1600" dirty="0">
                <a:solidFill>
                  <a:srgbClr val="000000"/>
                </a:solidFill>
                <a:latin typeface="Menlo Bold"/>
                <a:cs typeface="Menlo Bold"/>
              </a:rPr>
              <a:t>{</a:t>
            </a:r>
          </a:p>
          <a:p>
            <a:pPr>
              <a:lnSpc>
                <a:spcPct val="110000"/>
              </a:lnSpc>
            </a:pPr>
            <a:r>
              <a:rPr lang="en-US" sz="1600" b="1" dirty="0">
                <a:solidFill>
                  <a:srgbClr val="000000"/>
                </a:solidFill>
                <a:latin typeface="Menlo Bold"/>
                <a:cs typeface="Menlo Bold"/>
              </a:rPr>
              <a:t>	</a:t>
            </a:r>
            <a:r>
              <a:rPr lang="en-US" sz="1600" b="1" dirty="0">
                <a:solidFill>
                  <a:srgbClr val="7F0055"/>
                </a:solidFill>
                <a:latin typeface="Menlo Bold"/>
                <a:cs typeface="Menlo Bold"/>
              </a:rPr>
              <a:t>for</a:t>
            </a:r>
            <a:r>
              <a:rPr lang="en-US" sz="1600" dirty="0">
                <a:solidFill>
                  <a:srgbClr val="000000"/>
                </a:solidFill>
                <a:latin typeface="Menlo Bold"/>
                <a:cs typeface="Menlo Bold"/>
              </a:rPr>
              <a:t> (</a:t>
            </a:r>
            <a:r>
              <a:rPr lang="en-US" sz="1600" b="1" dirty="0">
                <a:solidFill>
                  <a:srgbClr val="7F0055"/>
                </a:solidFill>
                <a:latin typeface="Menlo Bold"/>
                <a:cs typeface="Menlo Bold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Menlo Bold"/>
                <a:cs typeface="Menlo Bold"/>
              </a:rPr>
              <a:t> </a:t>
            </a:r>
            <a:r>
              <a:rPr lang="en-US" sz="1600" dirty="0">
                <a:solidFill>
                  <a:srgbClr val="6A3E3E"/>
                </a:solidFill>
                <a:latin typeface="Menlo Bold"/>
                <a:cs typeface="Menlo Bold"/>
              </a:rPr>
              <a:t>i</a:t>
            </a:r>
            <a:r>
              <a:rPr lang="en-US" sz="1600" dirty="0">
                <a:solidFill>
                  <a:srgbClr val="000000"/>
                </a:solidFill>
                <a:latin typeface="Menlo Bold"/>
                <a:cs typeface="Menlo Bold"/>
              </a:rPr>
              <a:t> = 0; </a:t>
            </a:r>
            <a:r>
              <a:rPr lang="en-US" sz="1600" dirty="0">
                <a:solidFill>
                  <a:srgbClr val="6A3E3E"/>
                </a:solidFill>
                <a:latin typeface="Menlo Bold"/>
                <a:cs typeface="Menlo Bold"/>
              </a:rPr>
              <a:t>i</a:t>
            </a:r>
            <a:r>
              <a:rPr lang="en-US" sz="1600" dirty="0">
                <a:solidFill>
                  <a:srgbClr val="000000"/>
                </a:solidFill>
                <a:latin typeface="Menlo Bold"/>
                <a:cs typeface="Menlo Bold"/>
              </a:rPr>
              <a:t> &lt; </a:t>
            </a:r>
            <a:r>
              <a:rPr lang="en-US" sz="1600" dirty="0">
                <a:solidFill>
                  <a:srgbClr val="6A3E3E"/>
                </a:solidFill>
                <a:latin typeface="Menlo Bold"/>
                <a:cs typeface="Menlo Bold"/>
              </a:rPr>
              <a:t>word</a:t>
            </a:r>
            <a:r>
              <a:rPr lang="en-US" sz="1600" dirty="0">
                <a:solidFill>
                  <a:srgbClr val="000000"/>
                </a:solidFill>
                <a:latin typeface="Menlo Bold"/>
                <a:cs typeface="Menlo Bold"/>
              </a:rPr>
              <a:t>.length(); </a:t>
            </a:r>
            <a:r>
              <a:rPr lang="en-US" sz="1600" dirty="0">
                <a:solidFill>
                  <a:srgbClr val="6A3E3E"/>
                </a:solidFill>
                <a:latin typeface="Menlo Bold"/>
                <a:cs typeface="Menlo Bold"/>
              </a:rPr>
              <a:t>i</a:t>
            </a:r>
            <a:r>
              <a:rPr lang="en-US" sz="1600" dirty="0">
                <a:solidFill>
                  <a:srgbClr val="000000"/>
                </a:solidFill>
                <a:latin typeface="Menlo Bold"/>
                <a:cs typeface="Menlo Bold"/>
              </a:rPr>
              <a:t>++) {</a:t>
            </a:r>
          </a:p>
          <a:p>
            <a:pPr>
              <a:lnSpc>
                <a:spcPct val="110000"/>
              </a:lnSpc>
            </a:pPr>
            <a:r>
              <a:rPr lang="en-US" sz="1600" b="1" dirty="0">
                <a:solidFill>
                  <a:srgbClr val="000000"/>
                </a:solidFill>
                <a:latin typeface="Menlo Bold"/>
                <a:cs typeface="Menlo Bold"/>
              </a:rPr>
              <a:t>		</a:t>
            </a:r>
            <a:r>
              <a:rPr lang="mr-IN" sz="1600" b="1" dirty="0">
                <a:solidFill>
                  <a:srgbClr val="7F0055"/>
                </a:solidFill>
                <a:latin typeface="Menlo Bold"/>
                <a:cs typeface="Menlo Bold"/>
              </a:rPr>
              <a:t>if</a:t>
            </a:r>
            <a:r>
              <a:rPr lang="mr-IN" sz="1600" dirty="0">
                <a:solidFill>
                  <a:srgbClr val="000000"/>
                </a:solidFill>
                <a:latin typeface="Menlo Bold"/>
                <a:cs typeface="Menlo Bold"/>
              </a:rPr>
              <a:t> (</a:t>
            </a:r>
            <a:r>
              <a:rPr lang="mr-IN" sz="1600" dirty="0">
                <a:solidFill>
                  <a:srgbClr val="6A3E3E"/>
                </a:solidFill>
                <a:latin typeface="Menlo Bold"/>
                <a:cs typeface="Menlo Bold"/>
              </a:rPr>
              <a:t>word</a:t>
            </a:r>
            <a:r>
              <a:rPr lang="mr-IN" sz="1600" dirty="0">
                <a:solidFill>
                  <a:srgbClr val="000000"/>
                </a:solidFill>
                <a:latin typeface="Menlo Bold"/>
                <a:cs typeface="Menlo Bold"/>
              </a:rPr>
              <a:t>.charAt(</a:t>
            </a:r>
            <a:r>
              <a:rPr lang="mr-IN" sz="1600" dirty="0">
                <a:solidFill>
                  <a:srgbClr val="6A3E3E"/>
                </a:solidFill>
                <a:latin typeface="Menlo Bold"/>
                <a:cs typeface="Menlo Bold"/>
              </a:rPr>
              <a:t>i</a:t>
            </a:r>
            <a:r>
              <a:rPr lang="mr-IN" sz="1600" dirty="0">
                <a:solidFill>
                  <a:srgbClr val="000000"/>
                </a:solidFill>
                <a:latin typeface="Menlo Bold"/>
                <a:cs typeface="Menlo Bold"/>
              </a:rPr>
              <a:t>) == </a:t>
            </a:r>
            <a:r>
              <a:rPr lang="mr-IN" sz="1600" dirty="0">
                <a:solidFill>
                  <a:srgbClr val="6A3E3E"/>
                </a:solidFill>
                <a:latin typeface="Menlo Bold"/>
                <a:cs typeface="Menlo Bold"/>
              </a:rPr>
              <a:t>letter</a:t>
            </a:r>
            <a:r>
              <a:rPr lang="mr-IN" sz="1600" dirty="0">
                <a:solidFill>
                  <a:srgbClr val="000000"/>
                </a:solidFill>
                <a:latin typeface="Menlo Bold"/>
                <a:cs typeface="Menlo Bold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Menlo Bold"/>
                <a:cs typeface="Menlo Bold"/>
              </a:rPr>
              <a:t> </a:t>
            </a:r>
            <a:r>
              <a:rPr lang="mr-IN" sz="1600" dirty="0">
                <a:solidFill>
                  <a:srgbClr val="000000"/>
                </a:solidFill>
                <a:latin typeface="Menlo Bold"/>
                <a:cs typeface="Menlo Bold"/>
              </a:rPr>
              <a:t>{</a:t>
            </a:r>
          </a:p>
          <a:p>
            <a:pPr>
              <a:lnSpc>
                <a:spcPct val="110000"/>
              </a:lnSpc>
            </a:pPr>
            <a:r>
              <a:rPr lang="en-US" sz="1600" dirty="0">
                <a:solidFill>
                  <a:srgbClr val="000000"/>
                </a:solidFill>
                <a:latin typeface="Menlo Bold"/>
                <a:cs typeface="Menlo Bold"/>
              </a:rPr>
              <a:t>			</a:t>
            </a:r>
            <a:r>
              <a:rPr lang="en-US" sz="1600" b="1" dirty="0">
                <a:solidFill>
                  <a:srgbClr val="7F0055"/>
                </a:solidFill>
                <a:latin typeface="Menlo Bold"/>
                <a:cs typeface="Menlo Bold"/>
              </a:rPr>
              <a:t>return</a:t>
            </a:r>
            <a:r>
              <a:rPr lang="en-US" sz="1600" dirty="0">
                <a:solidFill>
                  <a:srgbClr val="000000"/>
                </a:solidFill>
                <a:latin typeface="Menlo Bold"/>
                <a:cs typeface="Menlo Bold"/>
              </a:rPr>
              <a:t> </a:t>
            </a:r>
            <a:r>
              <a:rPr lang="en-US" sz="1600" dirty="0">
                <a:solidFill>
                  <a:srgbClr val="7F0055"/>
                </a:solidFill>
                <a:latin typeface="Menlo Bold"/>
                <a:cs typeface="Menlo Bold"/>
              </a:rPr>
              <a:t>true</a:t>
            </a:r>
            <a:r>
              <a:rPr lang="en-US" sz="1600" dirty="0">
                <a:solidFill>
                  <a:srgbClr val="000000"/>
                </a:solidFill>
                <a:latin typeface="Menlo Bold"/>
                <a:cs typeface="Menlo Bold"/>
              </a:rPr>
              <a:t>; </a:t>
            </a:r>
          </a:p>
          <a:p>
            <a:pPr>
              <a:lnSpc>
                <a:spcPct val="110000"/>
              </a:lnSpc>
            </a:pPr>
            <a:r>
              <a:rPr lang="en-US" sz="1600" dirty="0">
                <a:solidFill>
                  <a:srgbClr val="000000"/>
                </a:solidFill>
                <a:latin typeface="Menlo Bold"/>
                <a:cs typeface="Menlo Bold"/>
              </a:rPr>
              <a:t>		}</a:t>
            </a:r>
          </a:p>
          <a:p>
            <a:pPr>
              <a:lnSpc>
                <a:spcPct val="110000"/>
              </a:lnSpc>
            </a:pPr>
            <a:r>
              <a:rPr lang="en-US" sz="1600" dirty="0">
                <a:solidFill>
                  <a:srgbClr val="000000"/>
                </a:solidFill>
                <a:latin typeface="Menlo Bold"/>
                <a:cs typeface="Menlo Bold"/>
              </a:rPr>
              <a:t>	}</a:t>
            </a:r>
          </a:p>
          <a:p>
            <a:pPr>
              <a:lnSpc>
                <a:spcPct val="110000"/>
              </a:lnSpc>
            </a:pPr>
            <a:r>
              <a:rPr lang="en-US" sz="1600" b="1" dirty="0">
                <a:solidFill>
                  <a:srgbClr val="000000"/>
                </a:solidFill>
                <a:latin typeface="Menlo Bold"/>
                <a:cs typeface="Menlo Bold"/>
              </a:rPr>
              <a:t>	</a:t>
            </a:r>
            <a:r>
              <a:rPr lang="en-US" sz="1600" b="1" dirty="0">
                <a:solidFill>
                  <a:srgbClr val="7F0055"/>
                </a:solidFill>
                <a:latin typeface="Menlo Bold"/>
                <a:cs typeface="Menlo Bold"/>
              </a:rPr>
              <a:t>return</a:t>
            </a:r>
            <a:r>
              <a:rPr lang="en-US" sz="1600" dirty="0">
                <a:solidFill>
                  <a:srgbClr val="000000"/>
                </a:solidFill>
                <a:latin typeface="Menlo Bold"/>
                <a:cs typeface="Menlo Bold"/>
              </a:rPr>
              <a:t> </a:t>
            </a:r>
            <a:r>
              <a:rPr lang="en-US" sz="1600" dirty="0">
                <a:solidFill>
                  <a:srgbClr val="7F0055"/>
                </a:solidFill>
                <a:latin typeface="Menlo Bold"/>
                <a:cs typeface="Menlo Bold"/>
              </a:rPr>
              <a:t>false</a:t>
            </a:r>
            <a:r>
              <a:rPr lang="en-US" sz="1600" dirty="0">
                <a:solidFill>
                  <a:srgbClr val="000000"/>
                </a:solidFill>
                <a:latin typeface="Menlo Bold"/>
                <a:cs typeface="Menlo Bold"/>
              </a:rPr>
              <a:t>;</a:t>
            </a:r>
          </a:p>
          <a:p>
            <a:pPr>
              <a:lnSpc>
                <a:spcPct val="110000"/>
              </a:lnSpc>
            </a:pPr>
            <a:r>
              <a:rPr lang="en-US" sz="1600" dirty="0">
                <a:solidFill>
                  <a:srgbClr val="000000"/>
                </a:solidFill>
                <a:latin typeface="Menlo Bold"/>
                <a:cs typeface="Menlo Bold"/>
              </a:rPr>
              <a:t>}</a:t>
            </a:r>
            <a:endParaRPr lang="en-US" sz="1600" dirty="0">
              <a:latin typeface="Menlo Bold"/>
              <a:cs typeface="Menlo Bold"/>
            </a:endParaRPr>
          </a:p>
        </p:txBody>
      </p:sp>
    </p:spTree>
    <p:extLst>
      <p:ext uri="{BB962C8B-B14F-4D97-AF65-F5344CB8AC3E}">
        <p14:creationId xmlns:p14="http://schemas.microsoft.com/office/powerpoint/2010/main" val="1440412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CB7CAF-ADB4-25CF-DC4B-03299ECBCA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E7C3C-466E-52BA-E470-E45FBF1C2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Best-case, Average-case, Worst-case Complexity Example 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B592CC-3CD1-F055-1988-00C3B764AC02}"/>
              </a:ext>
            </a:extLst>
          </p:cNvPr>
          <p:cNvSpPr txBox="1"/>
          <p:nvPr/>
        </p:nvSpPr>
        <p:spPr>
          <a:xfrm>
            <a:off x="396313" y="4210348"/>
            <a:ext cx="8229600" cy="1843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Clr>
                <a:schemeClr val="accent6"/>
              </a:buClr>
              <a:buFont typeface="Wingdings" charset="2"/>
              <a:buChar char="§"/>
            </a:pPr>
            <a:r>
              <a:rPr lang="en-US" sz="1600" dirty="0">
                <a:latin typeface="Arial"/>
                <a:cs typeface="Arial"/>
              </a:rPr>
              <a:t>Algorithm complexity w.r.t input n = size of input array </a:t>
            </a:r>
            <a:r>
              <a:rPr lang="en-US" sz="1600" dirty="0" err="1">
                <a:latin typeface="Arial"/>
                <a:cs typeface="Arial"/>
              </a:rPr>
              <a:t>arr</a:t>
            </a:r>
            <a:r>
              <a:rPr lang="en-US" sz="1600" dirty="0">
                <a:latin typeface="Arial"/>
                <a:cs typeface="Arial"/>
              </a:rPr>
              <a:t>[], for Best-case, Average-case, and Worst-case, for a made-up function that returns 0 for even n, and sum of array elements for odd n. (So the name </a:t>
            </a:r>
            <a:r>
              <a:rPr lang="en-US" sz="1600" dirty="0" err="1">
                <a:latin typeface="Arial"/>
                <a:cs typeface="Arial"/>
              </a:rPr>
              <a:t>getSum</a:t>
            </a:r>
            <a:r>
              <a:rPr lang="en-US" sz="1600" dirty="0">
                <a:latin typeface="Arial"/>
                <a:cs typeface="Arial"/>
              </a:rPr>
              <a:t>() is not accurate.)</a:t>
            </a:r>
          </a:p>
          <a:p>
            <a:pPr marL="285750" indent="-285750">
              <a:lnSpc>
                <a:spcPct val="120000"/>
              </a:lnSpc>
              <a:buClr>
                <a:schemeClr val="accent6"/>
              </a:buClr>
              <a:buFont typeface="Wingdings" charset="2"/>
              <a:buChar char="§"/>
            </a:pPr>
            <a:r>
              <a:rPr lang="en-GB" sz="1600" dirty="0">
                <a:latin typeface="Arial"/>
                <a:cs typeface="Arial"/>
              </a:rPr>
              <a:t>Best-case: O(1), if n is even </a:t>
            </a:r>
            <a:r>
              <a:rPr lang="en-US" sz="1600" dirty="0">
                <a:latin typeface="Arial"/>
                <a:cs typeface="Arial"/>
              </a:rPr>
              <a:t>(n%2 == 0)</a:t>
            </a:r>
            <a:r>
              <a:rPr lang="en-GB" sz="1600" dirty="0">
                <a:latin typeface="Arial"/>
                <a:cs typeface="Arial"/>
              </a:rPr>
              <a:t> </a:t>
            </a:r>
          </a:p>
          <a:p>
            <a:pPr marL="285750" indent="-285750">
              <a:lnSpc>
                <a:spcPct val="120000"/>
              </a:lnSpc>
              <a:buClr>
                <a:schemeClr val="accent6"/>
              </a:buClr>
              <a:buFont typeface="Wingdings" charset="2"/>
              <a:buChar char="§"/>
            </a:pPr>
            <a:r>
              <a:rPr lang="en-GB" sz="1600" dirty="0">
                <a:latin typeface="Arial"/>
                <a:cs typeface="Arial"/>
              </a:rPr>
              <a:t>Worst-case: O(n), if n is odd </a:t>
            </a:r>
            <a:r>
              <a:rPr lang="en-US" sz="1600" dirty="0">
                <a:latin typeface="Arial"/>
                <a:cs typeface="Arial"/>
              </a:rPr>
              <a:t>(n%2 != 0)</a:t>
            </a:r>
            <a:r>
              <a:rPr lang="en-GB" sz="1600" dirty="0">
                <a:latin typeface="Arial"/>
                <a:cs typeface="Arial"/>
              </a:rPr>
              <a:t> </a:t>
            </a:r>
          </a:p>
          <a:p>
            <a:pPr marL="285750" indent="-285750">
              <a:lnSpc>
                <a:spcPct val="120000"/>
              </a:lnSpc>
              <a:buClr>
                <a:schemeClr val="accent6"/>
              </a:buClr>
              <a:buFont typeface="Wingdings" charset="2"/>
              <a:buChar char="§"/>
            </a:pPr>
            <a:r>
              <a:rPr lang="en-GB" sz="1600" dirty="0">
                <a:latin typeface="Arial"/>
                <a:cs typeface="Arial"/>
              </a:rPr>
              <a:t>Average-case: O(n), assuming n may be even or odd with equal chance</a:t>
            </a:r>
            <a:endParaRPr lang="en-US" sz="1600" dirty="0">
              <a:latin typeface="Menlo Bold"/>
              <a:cs typeface="Menlo Bold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08013DF-904D-8D44-E97B-F9BF5A1261C3}"/>
              </a:ext>
            </a:extLst>
          </p:cNvPr>
          <p:cNvSpPr/>
          <p:nvPr/>
        </p:nvSpPr>
        <p:spPr>
          <a:xfrm>
            <a:off x="2034551" y="1582451"/>
            <a:ext cx="4953123" cy="25163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4F81BD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sz="1600" b="1" dirty="0">
                <a:solidFill>
                  <a:srgbClr val="7F0055"/>
                </a:solidFill>
                <a:latin typeface="Menlo Bold"/>
                <a:cs typeface="Menlo Bold"/>
              </a:rPr>
              <a:t>int</a:t>
            </a:r>
            <a:r>
              <a:rPr lang="en-US" sz="1600" b="1" dirty="0">
                <a:solidFill>
                  <a:srgbClr val="000000"/>
                </a:solidFill>
                <a:latin typeface="Menlo Bold"/>
                <a:cs typeface="Menlo Bold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Menlo Bold"/>
                <a:cs typeface="Menlo Bold"/>
              </a:rPr>
              <a:t>getSum</a:t>
            </a:r>
            <a:r>
              <a:rPr lang="en-US" sz="1600" dirty="0">
                <a:solidFill>
                  <a:srgbClr val="000000"/>
                </a:solidFill>
                <a:latin typeface="Menlo Bold"/>
                <a:cs typeface="Menlo Bold"/>
              </a:rPr>
              <a:t> (</a:t>
            </a:r>
            <a:r>
              <a:rPr lang="en-US" sz="1600" b="1" dirty="0">
                <a:solidFill>
                  <a:srgbClr val="7F0055"/>
                </a:solidFill>
                <a:latin typeface="Menlo Bold"/>
                <a:cs typeface="Menlo Bold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Menlo Bold"/>
                <a:cs typeface="Menlo Bold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Menlo Bold"/>
                <a:cs typeface="Menlo Bold"/>
              </a:rPr>
              <a:t>arr</a:t>
            </a:r>
            <a:r>
              <a:rPr lang="en-US" sz="1600" dirty="0">
                <a:solidFill>
                  <a:srgbClr val="000000"/>
                </a:solidFill>
                <a:latin typeface="Menlo Bold"/>
                <a:cs typeface="Menlo Bold"/>
              </a:rPr>
              <a:t>[], </a:t>
            </a:r>
            <a:r>
              <a:rPr lang="en-US" sz="1600" b="1" dirty="0">
                <a:solidFill>
                  <a:srgbClr val="7F0055"/>
                </a:solidFill>
                <a:latin typeface="Menlo Bold"/>
                <a:cs typeface="Menlo Bold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Menlo Bold"/>
                <a:cs typeface="Menlo Bold"/>
              </a:rPr>
              <a:t> n)</a:t>
            </a:r>
          </a:p>
          <a:p>
            <a:pPr>
              <a:lnSpc>
                <a:spcPct val="110000"/>
              </a:lnSpc>
            </a:pPr>
            <a:r>
              <a:rPr lang="en-US" sz="1600" dirty="0">
                <a:solidFill>
                  <a:srgbClr val="000000"/>
                </a:solidFill>
                <a:latin typeface="Menlo Bold"/>
                <a:cs typeface="Menlo Bold"/>
              </a:rPr>
              <a:t>{</a:t>
            </a:r>
          </a:p>
          <a:p>
            <a:pPr>
              <a:lnSpc>
                <a:spcPct val="110000"/>
              </a:lnSpc>
            </a:pPr>
            <a:r>
              <a:rPr lang="en-US" sz="1600" b="1" dirty="0">
                <a:solidFill>
                  <a:srgbClr val="000000"/>
                </a:solidFill>
                <a:latin typeface="Menlo Bold"/>
                <a:cs typeface="Menlo Bold"/>
              </a:rPr>
              <a:t>	</a:t>
            </a:r>
            <a:r>
              <a:rPr lang="en-US" sz="1600" b="1" dirty="0">
                <a:solidFill>
                  <a:srgbClr val="7F0055"/>
                </a:solidFill>
                <a:latin typeface="Menlo Bold"/>
                <a:cs typeface="Menlo Bold"/>
              </a:rPr>
              <a:t>if</a:t>
            </a:r>
            <a:r>
              <a:rPr lang="en-US" sz="1600" dirty="0">
                <a:solidFill>
                  <a:srgbClr val="000000"/>
                </a:solidFill>
                <a:latin typeface="Menlo Bold"/>
                <a:cs typeface="Menlo Bold"/>
              </a:rPr>
              <a:t> (n%2 </a:t>
            </a:r>
            <a:r>
              <a:rPr lang="en-US" sz="1600" dirty="0">
                <a:solidFill>
                  <a:srgbClr val="6A3E3E"/>
                </a:solidFill>
                <a:latin typeface="Menlo Bold"/>
                <a:cs typeface="Menlo Bold"/>
              </a:rPr>
              <a:t>=</a:t>
            </a:r>
            <a:r>
              <a:rPr lang="en-US" sz="1600" dirty="0">
                <a:solidFill>
                  <a:srgbClr val="000000"/>
                </a:solidFill>
                <a:latin typeface="Menlo Bold"/>
                <a:cs typeface="Menlo Bold"/>
              </a:rPr>
              <a:t>= 0) {</a:t>
            </a:r>
          </a:p>
          <a:p>
            <a:pPr>
              <a:lnSpc>
                <a:spcPct val="110000"/>
              </a:lnSpc>
            </a:pPr>
            <a:r>
              <a:rPr lang="en-US" sz="1600" b="1" dirty="0">
                <a:solidFill>
                  <a:srgbClr val="000000"/>
                </a:solidFill>
                <a:latin typeface="Menlo Bold"/>
                <a:cs typeface="Menlo Bold"/>
              </a:rPr>
              <a:t>	</a:t>
            </a:r>
            <a:r>
              <a:rPr lang="en-US" sz="1600" dirty="0">
                <a:solidFill>
                  <a:srgbClr val="000000"/>
                </a:solidFill>
                <a:latin typeface="Menlo Bold"/>
                <a:cs typeface="Menlo Bold"/>
              </a:rPr>
              <a:t>	</a:t>
            </a:r>
            <a:r>
              <a:rPr lang="en-US" sz="1600" b="1" dirty="0">
                <a:solidFill>
                  <a:srgbClr val="7F0055"/>
                </a:solidFill>
                <a:latin typeface="Menlo Bold"/>
                <a:cs typeface="Menlo Bold"/>
              </a:rPr>
              <a:t>return</a:t>
            </a:r>
            <a:r>
              <a:rPr lang="en-US" sz="1600" dirty="0">
                <a:solidFill>
                  <a:srgbClr val="000000"/>
                </a:solidFill>
                <a:latin typeface="Menlo Bold"/>
                <a:cs typeface="Menlo Bold"/>
              </a:rPr>
              <a:t> </a:t>
            </a:r>
            <a:r>
              <a:rPr lang="en-US" sz="1600" dirty="0">
                <a:solidFill>
                  <a:srgbClr val="7F0055"/>
                </a:solidFill>
                <a:latin typeface="Menlo Bold"/>
                <a:cs typeface="Menlo Bold"/>
              </a:rPr>
              <a:t>0</a:t>
            </a:r>
            <a:r>
              <a:rPr lang="en-US" sz="1600" dirty="0">
                <a:solidFill>
                  <a:srgbClr val="000000"/>
                </a:solidFill>
                <a:latin typeface="Menlo Bold"/>
                <a:cs typeface="Menlo Bold"/>
              </a:rPr>
              <a:t>; }</a:t>
            </a:r>
          </a:p>
          <a:p>
            <a:pPr>
              <a:lnSpc>
                <a:spcPct val="110000"/>
              </a:lnSpc>
            </a:pPr>
            <a:r>
              <a:rPr lang="en-US" sz="1600" dirty="0">
                <a:solidFill>
                  <a:srgbClr val="000000"/>
                </a:solidFill>
                <a:latin typeface="Menlo Bold"/>
                <a:cs typeface="Menlo Bold"/>
              </a:rPr>
              <a:t>	</a:t>
            </a:r>
            <a:r>
              <a:rPr lang="en-US" sz="1600" b="1" dirty="0">
                <a:solidFill>
                  <a:srgbClr val="7F0055"/>
                </a:solidFill>
                <a:latin typeface="Menlo Bold"/>
                <a:cs typeface="Menlo Bold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Menlo Bold"/>
                <a:cs typeface="Menlo Bold"/>
              </a:rPr>
              <a:t> sum = 0;</a:t>
            </a:r>
          </a:p>
          <a:p>
            <a:pPr>
              <a:lnSpc>
                <a:spcPct val="110000"/>
              </a:lnSpc>
            </a:pPr>
            <a:r>
              <a:rPr lang="en-US" sz="1600" dirty="0">
                <a:solidFill>
                  <a:srgbClr val="000000"/>
                </a:solidFill>
                <a:latin typeface="Menlo Bold"/>
                <a:cs typeface="Menlo Bold"/>
              </a:rPr>
              <a:t>	for (int i=0; i&lt;n; i++) {</a:t>
            </a:r>
          </a:p>
          <a:p>
            <a:pPr>
              <a:lnSpc>
                <a:spcPct val="110000"/>
              </a:lnSpc>
            </a:pPr>
            <a:r>
              <a:rPr lang="en-US" sz="1600" b="1" dirty="0">
                <a:solidFill>
                  <a:srgbClr val="000000"/>
                </a:solidFill>
                <a:latin typeface="Menlo Bold"/>
                <a:cs typeface="Menlo Bold"/>
              </a:rPr>
              <a:t>	</a:t>
            </a:r>
            <a:r>
              <a:rPr lang="en-US" sz="1600" dirty="0">
                <a:solidFill>
                  <a:srgbClr val="000000"/>
                </a:solidFill>
                <a:latin typeface="Menlo Bold"/>
                <a:cs typeface="Menlo Bold"/>
              </a:rPr>
              <a:t>	sum += </a:t>
            </a:r>
            <a:r>
              <a:rPr lang="en-US" sz="1600" dirty="0" err="1">
                <a:solidFill>
                  <a:srgbClr val="000000"/>
                </a:solidFill>
                <a:latin typeface="Menlo Bold"/>
                <a:cs typeface="Menlo Bold"/>
              </a:rPr>
              <a:t>arr</a:t>
            </a:r>
            <a:r>
              <a:rPr lang="en-US" sz="1600" dirty="0">
                <a:solidFill>
                  <a:srgbClr val="000000"/>
                </a:solidFill>
                <a:latin typeface="Menlo Bold"/>
                <a:cs typeface="Menlo Bold"/>
              </a:rPr>
              <a:t>[i]; }</a:t>
            </a:r>
          </a:p>
          <a:p>
            <a:pPr>
              <a:lnSpc>
                <a:spcPct val="110000"/>
              </a:lnSpc>
            </a:pPr>
            <a:r>
              <a:rPr lang="en-US" sz="1600" dirty="0">
                <a:solidFill>
                  <a:srgbClr val="000000"/>
                </a:solidFill>
                <a:latin typeface="Menlo Bold"/>
                <a:cs typeface="Menlo Bold"/>
              </a:rPr>
              <a:t> </a:t>
            </a:r>
            <a:r>
              <a:rPr lang="en-US" sz="1600" b="1" dirty="0">
                <a:solidFill>
                  <a:srgbClr val="000000"/>
                </a:solidFill>
                <a:latin typeface="Menlo Bold"/>
                <a:cs typeface="Menlo Bold"/>
              </a:rPr>
              <a:t>	</a:t>
            </a:r>
            <a:r>
              <a:rPr lang="en-US" sz="1600" b="1" dirty="0">
                <a:solidFill>
                  <a:srgbClr val="7F0055"/>
                </a:solidFill>
                <a:latin typeface="Menlo Bold"/>
                <a:cs typeface="Menlo Bold"/>
              </a:rPr>
              <a:t>return</a:t>
            </a:r>
            <a:r>
              <a:rPr lang="en-US" sz="1600" dirty="0">
                <a:solidFill>
                  <a:srgbClr val="000000"/>
                </a:solidFill>
                <a:latin typeface="Menlo Bold"/>
                <a:cs typeface="Menlo Bold"/>
              </a:rPr>
              <a:t> sum;</a:t>
            </a:r>
          </a:p>
          <a:p>
            <a:pPr>
              <a:lnSpc>
                <a:spcPct val="110000"/>
              </a:lnSpc>
            </a:pPr>
            <a:r>
              <a:rPr lang="en-US" sz="1600" dirty="0">
                <a:solidFill>
                  <a:srgbClr val="000000"/>
                </a:solidFill>
                <a:latin typeface="Menlo Bold"/>
                <a:cs typeface="Menlo Bold"/>
              </a:rPr>
              <a:t>}</a:t>
            </a:r>
            <a:endParaRPr lang="en-US" sz="1600" dirty="0">
              <a:latin typeface="Menlo Bold"/>
              <a:cs typeface="Menlo Bold"/>
            </a:endParaRPr>
          </a:p>
        </p:txBody>
      </p:sp>
    </p:spTree>
    <p:extLst>
      <p:ext uri="{BB962C8B-B14F-4D97-AF65-F5344CB8AC3E}">
        <p14:creationId xmlns:p14="http://schemas.microsoft.com/office/powerpoint/2010/main" val="1002232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</a:t>
            </a:r>
            <a:r>
              <a:rPr lang="zh-CN" altLang="en-US" dirty="0"/>
              <a:t> </a:t>
            </a:r>
            <a:r>
              <a:rPr lang="en-US" altLang="zh-CN" dirty="0"/>
              <a:t>Goals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913188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en-US" sz="2200" dirty="0"/>
              <a:t>Calculate the </a:t>
            </a:r>
            <a:r>
              <a:rPr lang="en-US" sz="2200" dirty="0">
                <a:solidFill>
                  <a:srgbClr val="4F81BD"/>
                </a:solidFill>
              </a:rPr>
              <a:t>big-O</a:t>
            </a:r>
            <a:r>
              <a:rPr lang="en-US" sz="2200" dirty="0"/>
              <a:t> class of complicated code snippets.</a:t>
            </a:r>
          </a:p>
          <a:p>
            <a:pPr>
              <a:lnSpc>
                <a:spcPct val="120000"/>
              </a:lnSpc>
            </a:pPr>
            <a:r>
              <a:rPr lang="en-US" sz="2200" dirty="0"/>
              <a:t>Define </a:t>
            </a:r>
            <a:r>
              <a:rPr lang="en-US" sz="2200" dirty="0">
                <a:solidFill>
                  <a:srgbClr val="008000"/>
                </a:solidFill>
              </a:rPr>
              <a:t>worst case</a:t>
            </a:r>
            <a:r>
              <a:rPr lang="en-US" sz="2200" dirty="0"/>
              <a:t>,</a:t>
            </a:r>
            <a:r>
              <a:rPr lang="en-US" sz="2200" dirty="0">
                <a:solidFill>
                  <a:srgbClr val="008000"/>
                </a:solidFill>
              </a:rPr>
              <a:t> average case</a:t>
            </a:r>
            <a:r>
              <a:rPr lang="en-US" sz="2200" dirty="0">
                <a:solidFill>
                  <a:srgbClr val="000000"/>
                </a:solidFill>
              </a:rPr>
              <a:t>,</a:t>
            </a:r>
            <a:r>
              <a:rPr lang="en-US" sz="2200" dirty="0">
                <a:solidFill>
                  <a:srgbClr val="008000"/>
                </a:solidFill>
              </a:rPr>
              <a:t> </a:t>
            </a:r>
            <a:r>
              <a:rPr lang="en-US" sz="2200" dirty="0">
                <a:solidFill>
                  <a:srgbClr val="000000"/>
                </a:solidFill>
              </a:rPr>
              <a:t>and</a:t>
            </a:r>
            <a:r>
              <a:rPr lang="en-US" sz="2200" dirty="0">
                <a:solidFill>
                  <a:srgbClr val="008000"/>
                </a:solidFill>
              </a:rPr>
              <a:t> best case</a:t>
            </a:r>
            <a:r>
              <a:rPr lang="en-US" sz="2200" dirty="0"/>
              <a:t> performance and describe why each of these is used. </a:t>
            </a:r>
          </a:p>
          <a:p>
            <a:pPr>
              <a:lnSpc>
                <a:spcPct val="120000"/>
              </a:lnSpc>
            </a:pPr>
            <a:r>
              <a:rPr lang="en-US" sz="2200" dirty="0"/>
              <a:t>State and justify the asymptotic performance for </a:t>
            </a:r>
            <a:r>
              <a:rPr lang="en-US" sz="2200" dirty="0">
                <a:solidFill>
                  <a:schemeClr val="accent6"/>
                </a:solidFill>
              </a:rPr>
              <a:t>linear search</a:t>
            </a:r>
            <a:r>
              <a:rPr lang="en-US" sz="2200" dirty="0">
                <a:solidFill>
                  <a:srgbClr val="000000"/>
                </a:solidFill>
              </a:rPr>
              <a:t>,</a:t>
            </a:r>
            <a:r>
              <a:rPr lang="en-US" sz="2200" dirty="0">
                <a:solidFill>
                  <a:schemeClr val="accent6"/>
                </a:solidFill>
              </a:rPr>
              <a:t> binary search</a:t>
            </a:r>
            <a:r>
              <a:rPr lang="en-US" sz="2200" dirty="0">
                <a:solidFill>
                  <a:srgbClr val="000000"/>
                </a:solidFill>
              </a:rPr>
              <a:t>,</a:t>
            </a:r>
            <a:r>
              <a:rPr lang="en-US" sz="2200" dirty="0">
                <a:solidFill>
                  <a:schemeClr val="accent6"/>
                </a:solidFill>
              </a:rPr>
              <a:t> selection sort</a:t>
            </a:r>
            <a:r>
              <a:rPr lang="en-US" sz="2200" dirty="0">
                <a:solidFill>
                  <a:srgbClr val="000000"/>
                </a:solidFill>
              </a:rPr>
              <a:t>,</a:t>
            </a:r>
            <a:r>
              <a:rPr lang="en-US" sz="2200" dirty="0">
                <a:solidFill>
                  <a:schemeClr val="accent6"/>
                </a:solidFill>
              </a:rPr>
              <a:t> insertion sort</a:t>
            </a:r>
            <a:r>
              <a:rPr lang="en-US" sz="2200" dirty="0">
                <a:solidFill>
                  <a:srgbClr val="000000"/>
                </a:solidFill>
              </a:rPr>
              <a:t>,</a:t>
            </a:r>
            <a:r>
              <a:rPr lang="en-US" sz="2200" dirty="0">
                <a:solidFill>
                  <a:schemeClr val="accent6"/>
                </a:solidFill>
              </a:rPr>
              <a:t> merge sort</a:t>
            </a:r>
            <a:r>
              <a:rPr lang="en-US" sz="2200" dirty="0">
                <a:solidFill>
                  <a:srgbClr val="000000"/>
                </a:solidFill>
              </a:rPr>
              <a:t>, </a:t>
            </a:r>
            <a:r>
              <a:rPr lang="en-US" sz="2200" dirty="0"/>
              <a:t>and</a:t>
            </a:r>
            <a:r>
              <a:rPr lang="en-US" sz="2200" dirty="0">
                <a:solidFill>
                  <a:schemeClr val="accent6"/>
                </a:solidFill>
              </a:rPr>
              <a:t> quick sort</a:t>
            </a:r>
            <a:r>
              <a:rPr lang="en-US" sz="2200" dirty="0"/>
              <a:t>.</a:t>
            </a:r>
          </a:p>
          <a:p>
            <a:pPr>
              <a:lnSpc>
                <a:spcPct val="120000"/>
              </a:lnSpc>
            </a:pPr>
            <a:r>
              <a:rPr lang="en-US" sz="2200" dirty="0"/>
              <a:t>Recognize and avoid some common </a:t>
            </a:r>
            <a:r>
              <a:rPr lang="en-US" sz="2200" dirty="0">
                <a:solidFill>
                  <a:srgbClr val="FF0000"/>
                </a:solidFill>
              </a:rPr>
              <a:t>pitfalls</a:t>
            </a:r>
            <a:r>
              <a:rPr lang="en-US" sz="2200" dirty="0">
                <a:solidFill>
                  <a:schemeClr val="accent1"/>
                </a:solidFill>
              </a:rPr>
              <a:t> </a:t>
            </a:r>
            <a:r>
              <a:rPr lang="en-US" sz="2200" dirty="0"/>
              <a:t>in asymptotic analysis. </a:t>
            </a:r>
          </a:p>
          <a:p>
            <a:pPr>
              <a:lnSpc>
                <a:spcPct val="120000"/>
              </a:lnSpc>
            </a:pPr>
            <a:r>
              <a:rPr lang="en-US" sz="2200" dirty="0"/>
              <a:t>Use Java timing libraries to measure </a:t>
            </a:r>
            <a:r>
              <a:rPr lang="en-US" sz="2200" dirty="0">
                <a:solidFill>
                  <a:schemeClr val="accent1"/>
                </a:solidFill>
              </a:rPr>
              <a:t>execution time</a:t>
            </a:r>
            <a:r>
              <a:rPr lang="en-US" sz="2200" dirty="0"/>
              <a:t>. </a:t>
            </a:r>
          </a:p>
          <a:p>
            <a:pPr>
              <a:lnSpc>
                <a:spcPct val="120000"/>
              </a:lnSpc>
            </a:pPr>
            <a:r>
              <a:rPr lang="en-US" sz="2200" dirty="0"/>
              <a:t>Use runtimes from a </a:t>
            </a:r>
            <a:r>
              <a:rPr lang="en-US" sz="2200" dirty="0">
                <a:solidFill>
                  <a:srgbClr val="008000"/>
                </a:solidFill>
              </a:rPr>
              <a:t>real system</a:t>
            </a:r>
            <a:r>
              <a:rPr lang="en-US" sz="2200" dirty="0"/>
              <a:t> to reason about performance. </a:t>
            </a:r>
          </a:p>
          <a:p>
            <a:pPr>
              <a:lnSpc>
                <a:spcPct val="120000"/>
              </a:lnSpc>
            </a:pPr>
            <a:r>
              <a:rPr lang="en-US" sz="2200" dirty="0"/>
              <a:t>Identify </a:t>
            </a:r>
            <a:r>
              <a:rPr lang="en-US" sz="2200" dirty="0">
                <a:solidFill>
                  <a:schemeClr val="accent6"/>
                </a:solidFill>
              </a:rPr>
              <a:t>components</a:t>
            </a:r>
            <a:r>
              <a:rPr lang="en-US" sz="2200" dirty="0"/>
              <a:t> of real systems which impact execution time.</a:t>
            </a:r>
          </a:p>
        </p:txBody>
      </p:sp>
    </p:spTree>
    <p:extLst>
      <p:ext uri="{BB962C8B-B14F-4D97-AF65-F5344CB8AC3E}">
        <p14:creationId xmlns:p14="http://schemas.microsoft.com/office/powerpoint/2010/main" val="13660447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Analyzing Search Algorithms</a:t>
            </a:r>
          </a:p>
        </p:txBody>
      </p:sp>
      <p:sp>
        <p:nvSpPr>
          <p:cNvPr id="4" name="Rectangle 3"/>
          <p:cNvSpPr/>
          <p:nvPr/>
        </p:nvSpPr>
        <p:spPr>
          <a:xfrm>
            <a:off x="606733" y="3342004"/>
            <a:ext cx="3420456" cy="2246769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1400" u="sng" dirty="0">
                <a:latin typeface="Arial"/>
                <a:cs typeface="Arial"/>
              </a:rPr>
              <a:t>Linear Search: Basic Algorithm</a:t>
            </a:r>
            <a:endParaRPr lang="en-US" sz="1400" dirty="0">
              <a:latin typeface="CenturyGothic"/>
            </a:endParaRPr>
          </a:p>
          <a:p>
            <a:endParaRPr lang="en-US" sz="1400" dirty="0">
              <a:latin typeface="CenturyGothic"/>
            </a:endParaRPr>
          </a:p>
          <a:p>
            <a:r>
              <a:rPr lang="en-US" sz="1400" dirty="0">
                <a:latin typeface="CenturyGothic"/>
              </a:rPr>
              <a:t>Start at the first </a:t>
            </a:r>
            <a:r>
              <a:rPr lang="en-US" sz="1400" b="1" dirty="0">
                <a:latin typeface="CenturyGothic"/>
              </a:rPr>
              <a:t>index </a:t>
            </a:r>
            <a:r>
              <a:rPr lang="en-US" sz="1400" dirty="0">
                <a:latin typeface="CenturyGothic"/>
              </a:rPr>
              <a:t>in the array </a:t>
            </a:r>
            <a:endParaRPr lang="en-US" sz="1400" dirty="0"/>
          </a:p>
          <a:p>
            <a:endParaRPr lang="en-US" sz="1400" dirty="0">
              <a:latin typeface="CenturyGothic"/>
            </a:endParaRPr>
          </a:p>
          <a:p>
            <a:r>
              <a:rPr lang="en-US" sz="1400" dirty="0">
                <a:latin typeface="CenturyGothic"/>
              </a:rPr>
              <a:t>while </a:t>
            </a:r>
            <a:r>
              <a:rPr lang="en-US" sz="1400" b="1" dirty="0">
                <a:latin typeface="CenturyGothic"/>
              </a:rPr>
              <a:t>index &lt; length </a:t>
            </a:r>
            <a:r>
              <a:rPr lang="en-US" sz="1400" dirty="0">
                <a:latin typeface="CenturyGothic"/>
              </a:rPr>
              <a:t>of the array:</a:t>
            </a:r>
            <a:br>
              <a:rPr lang="en-US" sz="1400" dirty="0">
                <a:latin typeface="CenturyGothic"/>
              </a:rPr>
            </a:br>
            <a:r>
              <a:rPr lang="en-US" sz="1400" dirty="0">
                <a:latin typeface="CenturyGothic"/>
              </a:rPr>
              <a:t>	if toFind matches current value, </a:t>
            </a:r>
            <a:endParaRPr lang="en-US" sz="1400" dirty="0"/>
          </a:p>
          <a:p>
            <a:r>
              <a:rPr lang="en-US" sz="1400" dirty="0">
                <a:latin typeface="CenturyGothic"/>
              </a:rPr>
              <a:t>		return true </a:t>
            </a:r>
          </a:p>
          <a:p>
            <a:r>
              <a:rPr lang="en-US" sz="1400" dirty="0">
                <a:latin typeface="CenturyGothic"/>
              </a:rPr>
              <a:t>	increment index by 1 </a:t>
            </a:r>
            <a:endParaRPr lang="en-US" sz="1400" dirty="0"/>
          </a:p>
          <a:p>
            <a:endParaRPr lang="en-US" sz="1400" dirty="0">
              <a:latin typeface="CenturyGothic"/>
            </a:endParaRPr>
          </a:p>
          <a:p>
            <a:r>
              <a:rPr lang="en-US" sz="1400" dirty="0">
                <a:latin typeface="CenturyGothic"/>
              </a:rPr>
              <a:t>return false </a:t>
            </a:r>
            <a:endParaRPr lang="en-US" sz="1400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3970255"/>
              </p:ext>
            </p:extLst>
          </p:nvPr>
        </p:nvGraphicFramePr>
        <p:xfrm>
          <a:off x="606733" y="1569253"/>
          <a:ext cx="4325154" cy="10755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17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17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417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8107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endParaRPr lang="en-US" sz="16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US" sz="1600" dirty="0">
                          <a:latin typeface="Times New Roman"/>
                          <a:cs typeface="Times New Roman"/>
                        </a:rPr>
                        <a:t>Best</a:t>
                      </a:r>
                      <a:r>
                        <a:rPr lang="zh-CN" altLang="en-US" sz="16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altLang="zh-CN" sz="1600" dirty="0">
                          <a:latin typeface="Times New Roman"/>
                          <a:cs typeface="Times New Roman"/>
                        </a:rPr>
                        <a:t>Case</a:t>
                      </a:r>
                      <a:endParaRPr lang="en-US" sz="16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US" sz="1600" dirty="0">
                          <a:latin typeface="Times New Roman"/>
                          <a:cs typeface="Times New Roman"/>
                        </a:rPr>
                        <a:t>Worst</a:t>
                      </a:r>
                      <a:r>
                        <a:rPr lang="zh-CN" altLang="en-US" sz="16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altLang="zh-CN" sz="1600" dirty="0">
                          <a:latin typeface="Times New Roman"/>
                          <a:cs typeface="Times New Roman"/>
                        </a:rPr>
                        <a:t>Case</a:t>
                      </a:r>
                      <a:endParaRPr lang="en-US" sz="16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8107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US" sz="1600" dirty="0">
                          <a:latin typeface="Times New Roman"/>
                          <a:cs typeface="Times New Roman"/>
                        </a:rPr>
                        <a:t>L</a:t>
                      </a:r>
                      <a:r>
                        <a:rPr lang="en-US" altLang="zh-CN" sz="1600" dirty="0">
                          <a:latin typeface="Times New Roman"/>
                          <a:cs typeface="Times New Roman"/>
                        </a:rPr>
                        <a:t>inear</a:t>
                      </a:r>
                      <a:r>
                        <a:rPr lang="zh-CN" altLang="en-US" sz="16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altLang="zh-CN" sz="1600" dirty="0">
                          <a:latin typeface="Times New Roman"/>
                          <a:cs typeface="Times New Roman"/>
                        </a:rPr>
                        <a:t>Search</a:t>
                      </a:r>
                      <a:endParaRPr lang="en-US" sz="16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endParaRPr lang="en-US" sz="16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8107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US" sz="1600" dirty="0">
                          <a:latin typeface="Times New Roman"/>
                          <a:cs typeface="Times New Roman"/>
                        </a:rPr>
                        <a:t>Binary</a:t>
                      </a:r>
                      <a:r>
                        <a:rPr lang="zh-CN" altLang="en-US" sz="16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altLang="zh-CN" sz="1600" dirty="0">
                          <a:latin typeface="Times New Roman"/>
                          <a:cs typeface="Times New Roman"/>
                        </a:rPr>
                        <a:t>Search</a:t>
                      </a:r>
                      <a:r>
                        <a:rPr lang="zh-CN" altLang="en-US" sz="1600" baseline="30000" dirty="0">
                          <a:latin typeface="Times New Roman"/>
                          <a:cs typeface="Times New Roman"/>
                        </a:rPr>
                        <a:t>*</a:t>
                      </a:r>
                      <a:endParaRPr lang="en-US" sz="1600" baseline="300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endParaRPr lang="en-US" sz="16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606733" y="2721397"/>
            <a:ext cx="22801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rgbClr val="F79646"/>
                </a:solidFill>
                <a:latin typeface="Arial"/>
                <a:cs typeface="Arial"/>
              </a:rPr>
              <a:t>* </a:t>
            </a:r>
            <a:r>
              <a:rPr lang="en-US" sz="1400" dirty="0">
                <a:solidFill>
                  <a:srgbClr val="F79646"/>
                </a:solidFill>
                <a:latin typeface="Arial"/>
                <a:cs typeface="Arial"/>
              </a:rPr>
              <a:t>Assuming data is sorted</a:t>
            </a:r>
          </a:p>
        </p:txBody>
      </p:sp>
      <p:sp>
        <p:nvSpPr>
          <p:cNvPr id="8" name="Rectangle 7"/>
          <p:cNvSpPr/>
          <p:nvPr/>
        </p:nvSpPr>
        <p:spPr>
          <a:xfrm>
            <a:off x="606733" y="5588773"/>
            <a:ext cx="3570591" cy="258340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sz="1050" dirty="0">
                <a:solidFill>
                  <a:srgbClr val="000000"/>
                </a:solidFill>
                <a:latin typeface="Menlo Bold"/>
                <a:cs typeface="Menlo Bold"/>
              </a:rPr>
              <a:t>E</a:t>
            </a:r>
            <a:r>
              <a:rPr lang="zh-CN" altLang="en-US" sz="1050" dirty="0">
                <a:solidFill>
                  <a:srgbClr val="000000"/>
                </a:solidFill>
                <a:latin typeface="Menlo Bold"/>
                <a:cs typeface="Menlo Bold"/>
              </a:rPr>
              <a:t>.</a:t>
            </a:r>
            <a:r>
              <a:rPr lang="en-US" altLang="zh-CN" sz="1050" dirty="0">
                <a:solidFill>
                  <a:srgbClr val="000000"/>
                </a:solidFill>
                <a:latin typeface="Menlo Bold"/>
                <a:cs typeface="Menlo Bold"/>
              </a:rPr>
              <a:t>g.</a:t>
            </a:r>
            <a:r>
              <a:rPr lang="zh-CN" altLang="en-US" sz="1050" dirty="0">
                <a:solidFill>
                  <a:srgbClr val="000000"/>
                </a:solidFill>
                <a:latin typeface="Menlo Bold"/>
                <a:cs typeface="Menlo Bold"/>
              </a:rPr>
              <a:t> </a:t>
            </a:r>
            <a:r>
              <a:rPr lang="en-US" sz="1050" dirty="0">
                <a:solidFill>
                  <a:srgbClr val="000000"/>
                </a:solidFill>
                <a:latin typeface="Menlo Bold"/>
                <a:cs typeface="Menlo Bold"/>
              </a:rPr>
              <a:t>hasLetter(String </a:t>
            </a:r>
            <a:r>
              <a:rPr lang="en-US" sz="1050" dirty="0">
                <a:solidFill>
                  <a:srgbClr val="6A3E3E"/>
                </a:solidFill>
                <a:latin typeface="Menlo Bold"/>
                <a:cs typeface="Menlo Bold"/>
              </a:rPr>
              <a:t>word</a:t>
            </a:r>
            <a:r>
              <a:rPr lang="en-US" sz="1050" dirty="0">
                <a:solidFill>
                  <a:srgbClr val="000000"/>
                </a:solidFill>
                <a:latin typeface="Menlo Bold"/>
                <a:cs typeface="Menlo Bold"/>
              </a:rPr>
              <a:t>, </a:t>
            </a:r>
            <a:r>
              <a:rPr lang="en-US" sz="1050" b="1" dirty="0">
                <a:solidFill>
                  <a:srgbClr val="7F0055"/>
                </a:solidFill>
                <a:latin typeface="Menlo Bold"/>
                <a:cs typeface="Menlo Bold"/>
              </a:rPr>
              <a:t>char</a:t>
            </a:r>
            <a:r>
              <a:rPr lang="en-US" sz="1050" dirty="0">
                <a:solidFill>
                  <a:srgbClr val="000000"/>
                </a:solidFill>
                <a:latin typeface="Menlo Bold"/>
                <a:cs typeface="Menlo Bold"/>
              </a:rPr>
              <a:t> </a:t>
            </a:r>
            <a:r>
              <a:rPr lang="en-US" sz="1050" dirty="0">
                <a:solidFill>
                  <a:srgbClr val="6A3E3E"/>
                </a:solidFill>
                <a:latin typeface="Menlo Bold"/>
                <a:cs typeface="Menlo Bold"/>
              </a:rPr>
              <a:t>letter</a:t>
            </a:r>
            <a:r>
              <a:rPr lang="en-US" sz="1050" dirty="0">
                <a:solidFill>
                  <a:srgbClr val="000000"/>
                </a:solidFill>
                <a:latin typeface="Menlo Bold"/>
                <a:cs typeface="Menlo Bold"/>
              </a:rPr>
              <a:t>)</a:t>
            </a:r>
          </a:p>
        </p:txBody>
      </p:sp>
      <p:sp>
        <p:nvSpPr>
          <p:cNvPr id="9" name="Rectangle 8"/>
          <p:cNvSpPr/>
          <p:nvPr/>
        </p:nvSpPr>
        <p:spPr>
          <a:xfrm>
            <a:off x="4477951" y="3016489"/>
            <a:ext cx="3411331" cy="2677656"/>
          </a:xfrm>
          <a:prstGeom prst="rect">
            <a:avLst/>
          </a:prstGeom>
          <a:ln>
            <a:solidFill>
              <a:srgbClr val="4F81BD"/>
            </a:solidFill>
          </a:ln>
        </p:spPr>
        <p:txBody>
          <a:bodyPr wrap="square">
            <a:spAutoFit/>
          </a:bodyPr>
          <a:lstStyle/>
          <a:p>
            <a:r>
              <a:rPr lang="en-US" sz="1400" u="sng" dirty="0">
                <a:latin typeface="Arial"/>
                <a:cs typeface="Arial"/>
              </a:rPr>
              <a:t>Binary Search: Basic Algorithm </a:t>
            </a:r>
          </a:p>
          <a:p>
            <a:endParaRPr lang="en-US" sz="1400" dirty="0">
              <a:latin typeface="CenturyGothic"/>
            </a:endParaRPr>
          </a:p>
          <a:p>
            <a:r>
              <a:rPr lang="en-US" sz="1400" dirty="0">
                <a:latin typeface="CenturyGothic"/>
              </a:rPr>
              <a:t>Initialize </a:t>
            </a:r>
            <a:r>
              <a:rPr lang="en-US" sz="1400" b="1" dirty="0">
                <a:latin typeface="CenturyGothic"/>
              </a:rPr>
              <a:t>low = 0, high = length of list </a:t>
            </a:r>
            <a:endParaRPr lang="en-US" sz="1400" dirty="0"/>
          </a:p>
          <a:p>
            <a:endParaRPr lang="en-US" sz="1400" dirty="0">
              <a:latin typeface="CenturyGothic"/>
            </a:endParaRPr>
          </a:p>
          <a:p>
            <a:r>
              <a:rPr lang="en-US" sz="1400" dirty="0">
                <a:latin typeface="CenturyGothic"/>
              </a:rPr>
              <a:t>while low &lt;= high: </a:t>
            </a:r>
            <a:endParaRPr lang="en-US" sz="1400" dirty="0"/>
          </a:p>
          <a:p>
            <a:r>
              <a:rPr lang="en-US" sz="1400" b="1" dirty="0">
                <a:latin typeface="CenturyGothic"/>
              </a:rPr>
              <a:t>	mid = (high+low)/2 </a:t>
            </a:r>
            <a:endParaRPr lang="en-US" sz="1400" dirty="0"/>
          </a:p>
          <a:p>
            <a:r>
              <a:rPr lang="en-US" sz="1400" dirty="0">
                <a:latin typeface="CenturyGothic"/>
              </a:rPr>
              <a:t>	if toFind matches value at mid, </a:t>
            </a:r>
          </a:p>
          <a:p>
            <a:r>
              <a:rPr lang="en-US" sz="1400" dirty="0">
                <a:latin typeface="CenturyGothic"/>
              </a:rPr>
              <a:t>		return true </a:t>
            </a:r>
            <a:endParaRPr lang="en-US" sz="1400" dirty="0"/>
          </a:p>
          <a:p>
            <a:r>
              <a:rPr lang="en-US" sz="1400" dirty="0">
                <a:latin typeface="CenturyGothic"/>
              </a:rPr>
              <a:t>	if toFind &lt; value at mid </a:t>
            </a:r>
          </a:p>
          <a:p>
            <a:r>
              <a:rPr lang="en-US" sz="1400" dirty="0">
                <a:latin typeface="CenturyGothic"/>
              </a:rPr>
              <a:t>		high = mid-1 </a:t>
            </a:r>
            <a:endParaRPr lang="en-US" sz="1400" dirty="0"/>
          </a:p>
          <a:p>
            <a:r>
              <a:rPr lang="en-US" sz="1400" dirty="0">
                <a:latin typeface="CenturyGothic"/>
              </a:rPr>
              <a:t>	else low = mid+1 </a:t>
            </a:r>
          </a:p>
          <a:p>
            <a:r>
              <a:rPr lang="en-US" sz="1400" dirty="0">
                <a:latin typeface="CenturyGothic"/>
              </a:rPr>
              <a:t>return false </a:t>
            </a:r>
            <a:endParaRPr lang="en-US" sz="1400" dirty="0"/>
          </a:p>
        </p:txBody>
      </p:sp>
      <p:sp>
        <p:nvSpPr>
          <p:cNvPr id="10" name="Rectangle 9"/>
          <p:cNvSpPr/>
          <p:nvPr/>
        </p:nvSpPr>
        <p:spPr>
          <a:xfrm>
            <a:off x="4477950" y="5694145"/>
            <a:ext cx="2304987" cy="342145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sz="1600" dirty="0">
                <a:solidFill>
                  <a:srgbClr val="000000"/>
                </a:solidFill>
                <a:latin typeface="Arial"/>
                <a:cs typeface="Arial"/>
              </a:rPr>
              <a:t>Worst case: don't find!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797360" y="1581402"/>
            <a:ext cx="2335471" cy="359073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sz="1600" dirty="0">
                <a:solidFill>
                  <a:srgbClr val="000000"/>
                </a:solidFill>
                <a:latin typeface="Arial"/>
                <a:cs typeface="Arial"/>
              </a:rPr>
              <a:t> # times to half size?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4931887" y="4131977"/>
            <a:ext cx="2774732" cy="664242"/>
          </a:xfrm>
          <a:prstGeom prst="roundRect">
            <a:avLst/>
          </a:prstGeom>
          <a:noFill/>
          <a:ln w="19050" cmpd="sng">
            <a:solidFill>
              <a:srgbClr val="FF66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ounded Rectangle 13"/>
          <p:cNvSpPr/>
          <p:nvPr/>
        </p:nvSpPr>
        <p:spPr>
          <a:xfrm>
            <a:off x="4931887" y="4796219"/>
            <a:ext cx="2774732" cy="664242"/>
          </a:xfrm>
          <a:prstGeom prst="roundRect">
            <a:avLst/>
          </a:prstGeom>
          <a:noFill/>
          <a:ln w="19050" cmpd="sng">
            <a:solidFill>
              <a:srgbClr val="FF66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6585724" y="4955441"/>
            <a:ext cx="7360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rgbClr val="F79646"/>
                </a:solidFill>
                <a:latin typeface="Arial"/>
                <a:cs typeface="Arial"/>
              </a:rPr>
              <a:t>first</a:t>
            </a:r>
            <a:r>
              <a:rPr lang="zh-CN" altLang="en-US" sz="1200" dirty="0">
                <a:solidFill>
                  <a:srgbClr val="F79646"/>
                </a:solidFill>
                <a:latin typeface="Arial"/>
                <a:cs typeface="Arial"/>
              </a:rPr>
              <a:t> </a:t>
            </a:r>
            <a:r>
              <a:rPr lang="en-US" altLang="zh-CN" sz="1200" dirty="0">
                <a:solidFill>
                  <a:srgbClr val="F79646"/>
                </a:solidFill>
                <a:latin typeface="Arial"/>
                <a:cs typeface="Arial"/>
              </a:rPr>
              <a:t>half</a:t>
            </a:r>
            <a:endParaRPr lang="en-US" sz="1200" dirty="0">
              <a:solidFill>
                <a:srgbClr val="F79646"/>
              </a:solidFill>
              <a:latin typeface="Arial"/>
              <a:cs typeface="Arial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6585724" y="5166064"/>
            <a:ext cx="9797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rgbClr val="F79646"/>
                </a:solidFill>
                <a:latin typeface="Arial"/>
                <a:cs typeface="Arial"/>
              </a:rPr>
              <a:t>second</a:t>
            </a:r>
            <a:r>
              <a:rPr lang="zh-CN" altLang="en-US" sz="1200" dirty="0">
                <a:solidFill>
                  <a:srgbClr val="F79646"/>
                </a:solidFill>
                <a:latin typeface="Arial"/>
                <a:cs typeface="Arial"/>
              </a:rPr>
              <a:t> </a:t>
            </a:r>
            <a:r>
              <a:rPr lang="en-US" altLang="zh-CN" sz="1200" dirty="0">
                <a:solidFill>
                  <a:srgbClr val="F79646"/>
                </a:solidFill>
                <a:latin typeface="Arial"/>
                <a:cs typeface="Arial"/>
              </a:rPr>
              <a:t>half</a:t>
            </a:r>
            <a:endParaRPr lang="en-US" sz="1200" dirty="0">
              <a:solidFill>
                <a:srgbClr val="F79646"/>
              </a:solidFill>
              <a:latin typeface="Arial"/>
              <a:cs typeface="Arial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7950701" y="3035473"/>
            <a:ext cx="110414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rgbClr val="F79646"/>
                </a:solidFill>
                <a:latin typeface="Arial"/>
                <a:cs typeface="Arial"/>
              </a:rPr>
              <a:t>Cuts</a:t>
            </a:r>
            <a:r>
              <a:rPr lang="zh-CN" altLang="en-US" sz="1200" dirty="0">
                <a:solidFill>
                  <a:srgbClr val="F79646"/>
                </a:solidFill>
                <a:latin typeface="Arial"/>
                <a:cs typeface="Arial"/>
              </a:rPr>
              <a:t> </a:t>
            </a:r>
            <a:r>
              <a:rPr lang="en-US" altLang="zh-CN" sz="1200" dirty="0">
                <a:solidFill>
                  <a:srgbClr val="F79646"/>
                </a:solidFill>
                <a:latin typeface="Arial"/>
                <a:cs typeface="Arial"/>
              </a:rPr>
              <a:t>search</a:t>
            </a:r>
            <a:r>
              <a:rPr lang="zh-CN" altLang="en-US" sz="1200" dirty="0">
                <a:solidFill>
                  <a:srgbClr val="F79646"/>
                </a:solidFill>
                <a:latin typeface="Arial"/>
                <a:cs typeface="Arial"/>
              </a:rPr>
              <a:t> </a:t>
            </a:r>
            <a:r>
              <a:rPr lang="en-US" altLang="zh-CN" sz="1200" dirty="0">
                <a:solidFill>
                  <a:srgbClr val="F79646"/>
                </a:solidFill>
                <a:latin typeface="Arial"/>
                <a:cs typeface="Arial"/>
              </a:rPr>
              <a:t>base</a:t>
            </a:r>
            <a:r>
              <a:rPr lang="zh-CN" altLang="en-US" sz="1200" dirty="0">
                <a:solidFill>
                  <a:srgbClr val="F79646"/>
                </a:solidFill>
                <a:latin typeface="Arial"/>
                <a:cs typeface="Arial"/>
              </a:rPr>
              <a:t> </a:t>
            </a:r>
            <a:r>
              <a:rPr lang="en-US" altLang="zh-CN" sz="1200" dirty="0">
                <a:solidFill>
                  <a:srgbClr val="F79646"/>
                </a:solidFill>
                <a:latin typeface="Arial"/>
                <a:cs typeface="Arial"/>
              </a:rPr>
              <a:t>in</a:t>
            </a:r>
            <a:r>
              <a:rPr lang="zh-CN" altLang="en-US" sz="1200" dirty="0">
                <a:solidFill>
                  <a:srgbClr val="F79646"/>
                </a:solidFill>
                <a:latin typeface="Arial"/>
                <a:cs typeface="Arial"/>
              </a:rPr>
              <a:t> </a:t>
            </a:r>
            <a:r>
              <a:rPr lang="en-US" altLang="zh-CN" sz="1200" dirty="0">
                <a:solidFill>
                  <a:srgbClr val="F79646"/>
                </a:solidFill>
                <a:latin typeface="Arial"/>
                <a:cs typeface="Arial"/>
              </a:rPr>
              <a:t>half at each iteration, so the total # iterations is log</a:t>
            </a:r>
            <a:r>
              <a:rPr lang="en-US" altLang="zh-CN" sz="1100" baseline="-25000" dirty="0">
                <a:solidFill>
                  <a:srgbClr val="F79646"/>
                </a:solidFill>
                <a:latin typeface="Arial"/>
                <a:cs typeface="Arial"/>
              </a:rPr>
              <a:t>2</a:t>
            </a:r>
            <a:r>
              <a:rPr lang="en-US" altLang="zh-CN" sz="1200" dirty="0">
                <a:solidFill>
                  <a:srgbClr val="F79646"/>
                </a:solidFill>
                <a:latin typeface="Arial"/>
                <a:cs typeface="Arial"/>
              </a:rPr>
              <a:t>(n)</a:t>
            </a:r>
            <a:endParaRPr lang="en-US" sz="1200" dirty="0">
              <a:solidFill>
                <a:srgbClr val="F79646"/>
              </a:solidFill>
              <a:latin typeface="Arial"/>
              <a:cs typeface="Arial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392894" y="2105135"/>
            <a:ext cx="3470589" cy="64633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H</a:t>
            </a:r>
            <a:r>
              <a:rPr lang="en-US" altLang="zh-CN" dirty="0">
                <a:latin typeface="Arial"/>
                <a:cs typeface="Arial"/>
              </a:rPr>
              <a:t>ow</a:t>
            </a:r>
            <a:r>
              <a:rPr lang="zh-CN" altLang="en-US" dirty="0">
                <a:latin typeface="Arial"/>
                <a:cs typeface="Arial"/>
              </a:rPr>
              <a:t> </a:t>
            </a:r>
            <a:r>
              <a:rPr lang="en-US" altLang="zh-CN" dirty="0">
                <a:latin typeface="Arial"/>
                <a:cs typeface="Arial"/>
              </a:rPr>
              <a:t>many</a:t>
            </a:r>
            <a:r>
              <a:rPr lang="zh-CN" altLang="en-US" dirty="0">
                <a:latin typeface="Arial"/>
                <a:cs typeface="Arial"/>
              </a:rPr>
              <a:t> </a:t>
            </a:r>
            <a:r>
              <a:rPr lang="en-US" altLang="zh-CN" dirty="0">
                <a:latin typeface="Arial"/>
                <a:cs typeface="Arial"/>
              </a:rPr>
              <a:t>times</a:t>
            </a:r>
            <a:r>
              <a:rPr lang="zh-CN" altLang="en-US" dirty="0">
                <a:latin typeface="Arial"/>
                <a:cs typeface="Arial"/>
              </a:rPr>
              <a:t> </a:t>
            </a:r>
            <a:r>
              <a:rPr lang="en-US" altLang="zh-CN" dirty="0">
                <a:latin typeface="Arial"/>
                <a:cs typeface="Arial"/>
              </a:rPr>
              <a:t>can</a:t>
            </a:r>
            <a:r>
              <a:rPr lang="zh-CN" altLang="en-US" dirty="0">
                <a:latin typeface="Arial"/>
                <a:cs typeface="Arial"/>
              </a:rPr>
              <a:t> </a:t>
            </a:r>
            <a:r>
              <a:rPr lang="en-US" altLang="zh-CN" dirty="0">
                <a:latin typeface="Arial"/>
                <a:cs typeface="Arial"/>
              </a:rPr>
              <a:t>we</a:t>
            </a:r>
            <a:r>
              <a:rPr lang="zh-CN" altLang="en-US" dirty="0">
                <a:latin typeface="Arial"/>
                <a:cs typeface="Arial"/>
              </a:rPr>
              <a:t> </a:t>
            </a:r>
            <a:r>
              <a:rPr lang="en-US" altLang="zh-CN" dirty="0">
                <a:latin typeface="Arial"/>
                <a:cs typeface="Arial"/>
              </a:rPr>
              <a:t>divide</a:t>
            </a:r>
            <a:r>
              <a:rPr lang="zh-CN" altLang="en-US" dirty="0">
                <a:latin typeface="Arial"/>
                <a:cs typeface="Arial"/>
              </a:rPr>
              <a:t> </a:t>
            </a:r>
            <a:r>
              <a:rPr lang="en-US" altLang="zh-CN" dirty="0">
                <a:latin typeface="Arial"/>
                <a:cs typeface="Arial"/>
              </a:rPr>
              <a:t>by</a:t>
            </a:r>
            <a:r>
              <a:rPr lang="zh-CN" altLang="en-US" dirty="0">
                <a:latin typeface="Arial"/>
                <a:cs typeface="Arial"/>
              </a:rPr>
              <a:t> </a:t>
            </a:r>
            <a:r>
              <a:rPr lang="en-US" altLang="zh-CN" dirty="0">
                <a:latin typeface="Arial"/>
                <a:cs typeface="Arial"/>
              </a:rPr>
              <a:t>2</a:t>
            </a:r>
            <a:r>
              <a:rPr lang="zh-CN" altLang="en-US" dirty="0">
                <a:latin typeface="Arial"/>
                <a:cs typeface="Arial"/>
              </a:rPr>
              <a:t> </a:t>
            </a:r>
            <a:r>
              <a:rPr lang="en-US" altLang="zh-CN" dirty="0">
                <a:latin typeface="Arial"/>
                <a:cs typeface="Arial"/>
              </a:rPr>
              <a:t>before</a:t>
            </a:r>
            <a:r>
              <a:rPr lang="zh-CN" altLang="en-US" dirty="0">
                <a:latin typeface="Arial"/>
                <a:cs typeface="Arial"/>
              </a:rPr>
              <a:t> </a:t>
            </a:r>
            <a:r>
              <a:rPr lang="en-US" altLang="zh-CN" dirty="0">
                <a:latin typeface="Arial"/>
                <a:cs typeface="Arial"/>
              </a:rPr>
              <a:t>we</a:t>
            </a:r>
            <a:r>
              <a:rPr lang="zh-CN" altLang="en-US" dirty="0">
                <a:latin typeface="Arial"/>
                <a:cs typeface="Arial"/>
              </a:rPr>
              <a:t> </a:t>
            </a:r>
            <a:r>
              <a:rPr lang="en-US" altLang="zh-CN" dirty="0">
                <a:latin typeface="Arial"/>
                <a:cs typeface="Arial"/>
              </a:rPr>
              <a:t>get</a:t>
            </a:r>
            <a:r>
              <a:rPr lang="zh-CN" altLang="en-US" dirty="0">
                <a:latin typeface="Arial"/>
                <a:cs typeface="Arial"/>
              </a:rPr>
              <a:t> </a:t>
            </a:r>
            <a:r>
              <a:rPr lang="en-US" altLang="zh-CN" dirty="0">
                <a:latin typeface="Arial"/>
                <a:cs typeface="Arial"/>
              </a:rPr>
              <a:t>to</a:t>
            </a:r>
            <a:r>
              <a:rPr lang="zh-CN" altLang="en-US" dirty="0">
                <a:latin typeface="Arial"/>
                <a:cs typeface="Arial"/>
              </a:rPr>
              <a:t> </a:t>
            </a:r>
            <a:r>
              <a:rPr lang="en-US" altLang="zh-CN" dirty="0">
                <a:latin typeface="Arial"/>
                <a:cs typeface="Arial"/>
              </a:rPr>
              <a:t>1?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606734" y="2721397"/>
            <a:ext cx="2368056" cy="307777"/>
          </a:xfrm>
          <a:prstGeom prst="roundRect">
            <a:avLst/>
          </a:prstGeom>
          <a:noFill/>
          <a:ln w="19050" cmpd="sng">
            <a:solidFill>
              <a:srgbClr val="FF66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2974790" y="2721397"/>
            <a:ext cx="12025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Arial"/>
                <a:cs typeface="Arial"/>
              </a:rPr>
              <a:t>sorting</a:t>
            </a:r>
            <a:r>
              <a:rPr lang="zh-CN" altLang="en-US" sz="1400" dirty="0">
                <a:solidFill>
                  <a:schemeClr val="accent1"/>
                </a:solidFill>
                <a:latin typeface="Arial"/>
                <a:cs typeface="Arial"/>
              </a:rPr>
              <a:t> </a:t>
            </a:r>
            <a:r>
              <a:rPr lang="en-US" altLang="zh-CN" sz="1400" dirty="0">
                <a:solidFill>
                  <a:schemeClr val="accent1"/>
                </a:solidFill>
                <a:latin typeface="Arial"/>
                <a:cs typeface="Arial"/>
              </a:rPr>
              <a:t>cost?</a:t>
            </a:r>
            <a:endParaRPr lang="en-US" sz="1400" dirty="0">
              <a:solidFill>
                <a:schemeClr val="accent1"/>
              </a:solidFill>
              <a:latin typeface="Arial"/>
              <a:cs typeface="Arial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4616850" y="6310045"/>
            <a:ext cx="210616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mr-IN" sz="1600" dirty="0">
                <a:latin typeface="Arial"/>
                <a:cs typeface="Arial"/>
              </a:rPr>
              <a:t>log</a:t>
            </a:r>
            <a:r>
              <a:rPr lang="mr-IN" sz="1600" baseline="-25000" dirty="0">
                <a:latin typeface="Arial"/>
                <a:cs typeface="Arial"/>
              </a:rPr>
              <a:t>10</a:t>
            </a:r>
            <a:r>
              <a:rPr lang="mr-IN" sz="1600" dirty="0">
                <a:latin typeface="Arial"/>
                <a:cs typeface="Arial"/>
              </a:rPr>
              <a:t>(n) = O( log</a:t>
            </a:r>
            <a:r>
              <a:rPr lang="mr-IN" sz="1600" baseline="-25000" dirty="0">
                <a:latin typeface="Arial"/>
                <a:cs typeface="Arial"/>
              </a:rPr>
              <a:t>2</a:t>
            </a:r>
            <a:r>
              <a:rPr lang="mr-IN" sz="1600" dirty="0">
                <a:latin typeface="Arial"/>
                <a:cs typeface="Arial"/>
              </a:rPr>
              <a:t>(n) )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643933" y="6310044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Times New Roman"/>
                <a:cs typeface="Times New Roman"/>
              </a:rPr>
              <a:t>since:</a:t>
            </a:r>
            <a:endParaRPr lang="en-US" dirty="0">
              <a:latin typeface="Times New Roman"/>
              <a:cs typeface="Times New Roman"/>
            </a:endParaRPr>
          </a:p>
        </p:txBody>
      </p:sp>
      <p:graphicFrame>
        <p:nvGraphicFramePr>
          <p:cNvPr id="24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15880332"/>
              </p:ext>
            </p:extLst>
          </p:nvPr>
        </p:nvGraphicFramePr>
        <p:xfrm>
          <a:off x="7321823" y="6179106"/>
          <a:ext cx="1784439" cy="6004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206500" imgH="431800" progId="Equation.3">
                  <p:embed/>
                </p:oleObj>
              </mc:Choice>
              <mc:Fallback>
                <p:oleObj name="Equation" r:id="rId2" imgW="12065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321823" y="6179106"/>
                        <a:ext cx="1784439" cy="6004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6" name="Straight Connector 25"/>
          <p:cNvCxnSpPr/>
          <p:nvPr/>
        </p:nvCxnSpPr>
        <p:spPr>
          <a:xfrm>
            <a:off x="457200" y="6179106"/>
            <a:ext cx="8319300" cy="0"/>
          </a:xfrm>
          <a:prstGeom prst="line">
            <a:avLst/>
          </a:prstGeom>
          <a:ln w="12700" cmpd="sng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2545254" y="1914378"/>
            <a:ext cx="620520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dirty="0">
                <a:latin typeface="Times New Roman"/>
                <a:cs typeface="Times New Roman"/>
              </a:rPr>
              <a:t>O(1)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3931207" y="1914378"/>
            <a:ext cx="620520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en-US" altLang="zh-CN" dirty="0">
                <a:latin typeface="Times New Roman"/>
                <a:cs typeface="Times New Roman"/>
              </a:rPr>
              <a:t>O(n)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2545254" y="2286430"/>
            <a:ext cx="620520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dirty="0">
                <a:latin typeface="Times New Roman"/>
                <a:cs typeface="Times New Roman"/>
              </a:rPr>
              <a:t>O</a:t>
            </a:r>
            <a:r>
              <a:rPr lang="en-US" altLang="zh-CN" dirty="0">
                <a:latin typeface="Times New Roman"/>
                <a:cs typeface="Times New Roman"/>
              </a:rPr>
              <a:t>(1)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3706856" y="2286430"/>
            <a:ext cx="1069223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en-US" altLang="zh-CN" dirty="0">
                <a:latin typeface="Times New Roman"/>
                <a:cs typeface="Times New Roman"/>
              </a:rPr>
              <a:t>O(log(n))</a:t>
            </a:r>
            <a:endParaRPr lang="en-US" dirty="0">
              <a:latin typeface="Times New Roman"/>
              <a:cs typeface="Times New Roman"/>
            </a:endParaRPr>
          </a:p>
        </p:txBody>
      </p:sp>
      <p:cxnSp>
        <p:nvCxnSpPr>
          <p:cNvPr id="32" name="Straight Connector 31"/>
          <p:cNvCxnSpPr>
            <a:cxnSpLocks/>
          </p:cNvCxnSpPr>
          <p:nvPr/>
        </p:nvCxnSpPr>
        <p:spPr>
          <a:xfrm flipH="1">
            <a:off x="8275484" y="6479322"/>
            <a:ext cx="80468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79F8551-6EAC-A026-8756-34945F0252BB}"/>
              </a:ext>
            </a:extLst>
          </p:cNvPr>
          <p:cNvSpPr txBox="1"/>
          <p:nvPr/>
        </p:nvSpPr>
        <p:spPr>
          <a:xfrm>
            <a:off x="457200" y="6251426"/>
            <a:ext cx="3982065" cy="523220"/>
          </a:xfrm>
          <a:prstGeom prst="rect">
            <a:avLst/>
          </a:prstGeom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400" dirty="0"/>
              <a:t>Binary search in 4 minutes</a:t>
            </a:r>
          </a:p>
          <a:p>
            <a:r>
              <a:rPr lang="en-GB" sz="1400" dirty="0">
                <a:hlinkClick r:id="rId4"/>
              </a:rPr>
              <a:t>https://www.youtube.com/watch?v=fDKIpRe8GW4</a:t>
            </a:r>
            <a:r>
              <a:rPr lang="en-GB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09921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9" grpId="0" animBg="1"/>
      <p:bldP spid="10" grpId="0" animBg="1"/>
      <p:bldP spid="11" grpId="0" animBg="1"/>
      <p:bldP spid="13" grpId="0" animBg="1"/>
      <p:bldP spid="14" grpId="0" animBg="1"/>
      <p:bldP spid="15" grpId="0"/>
      <p:bldP spid="16" grpId="0"/>
      <p:bldP spid="17" grpId="0"/>
      <p:bldP spid="18" grpId="0" animBg="1"/>
      <p:bldP spid="19" grpId="0" animBg="1"/>
      <p:bldP spid="20" grpId="0"/>
      <p:bldP spid="21" grpId="0"/>
      <p:bldP spid="23" grpId="0"/>
      <p:bldP spid="27" grpId="0"/>
      <p:bldP spid="28" grpId="0"/>
      <p:bldP spid="29" grpId="0"/>
      <p:bldP spid="30" grpId="0"/>
      <p:bldP spid="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Resources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28292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>
                <a:solidFill>
                  <a:schemeClr val="accent1"/>
                </a:solidFill>
              </a:rPr>
              <a:t>Big-O analysis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http://web.mit.edu/16.070/www/lecture/big_o.pdf -- Big O handout from MIT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https://www.interviewcake.com/article/java/big-o-notation-time-and-space-complexity -- explanation of Big O with examples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http://discrete.gr/complexity/ -- "A Gentle Introduction to Algorithm Complexity Analysis" GIves a lot more detail than what we provided.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chemeClr val="accent1"/>
                </a:solidFill>
              </a:rPr>
              <a:t>Sorting algorithms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http://www.java2novice.com/java-sorting-algorithms/ -- 5 different sort algorithm explanation with codes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https://www.cs.cmu.edu/~adamchik/15-121/lectures/Sorting%20Algorithms/sorting.html -- different search algrotihms with solid examples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chemeClr val="accent1"/>
                </a:solidFill>
              </a:rPr>
              <a:t>Timing code in Java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http://stackoverflow.com/questions/180158/how-do-i-time-a-methods-execution-in-java -- many ways offered by many people</a:t>
            </a:r>
          </a:p>
        </p:txBody>
      </p:sp>
    </p:spTree>
    <p:extLst>
      <p:ext uri="{BB962C8B-B14F-4D97-AF65-F5344CB8AC3E}">
        <p14:creationId xmlns:p14="http://schemas.microsoft.com/office/powerpoint/2010/main" val="33053407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63309" y="2462148"/>
            <a:ext cx="6386566" cy="830997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/>
                <a:cs typeface="Arial"/>
              </a:rPr>
              <a:t>There is hereby imposed on the taxable income of every individual (other than a surviving spouse as defined in section 2(a) or the head of a household as defined in section 2(b)) who is not a married individual (as defined in section 7703) a tax determined in accordance with the following table: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93386" y="694313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63309" y="3449691"/>
            <a:ext cx="6386566" cy="461665"/>
          </a:xfrm>
          <a:prstGeom prst="rect">
            <a:avLst/>
          </a:prstGeom>
          <a:noFill/>
          <a:ln w="28575" cmpd="sng">
            <a:solidFill>
              <a:srgbClr val="008000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atin typeface="Arial"/>
                <a:cs typeface="Arial"/>
              </a:defRPr>
            </a:lvl1pPr>
          </a:lstStyle>
          <a:p>
            <a:r>
              <a:rPr lang="en-US" sz="1200" dirty="0"/>
              <a:t>If you are single, never lost your spouse, and not the head of a household, you pay taxes according to the following table: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63309" y="4090704"/>
            <a:ext cx="3340803" cy="276999"/>
          </a:xfrm>
          <a:prstGeom prst="rect">
            <a:avLst/>
          </a:prstGeom>
          <a:solidFill>
            <a:srgbClr val="E6A20E"/>
          </a:solidFill>
        </p:spPr>
        <p:txBody>
          <a:bodyPr wrap="none">
            <a:spAutoFit/>
          </a:bodyPr>
          <a:lstStyle/>
          <a:p>
            <a:r>
              <a:rPr lang="en-US" sz="1200" dirty="0">
                <a:latin typeface="Arial"/>
                <a:cs typeface="Arial"/>
              </a:rPr>
              <a:t>Use </a:t>
            </a:r>
            <a:r>
              <a:rPr lang="en-US" sz="1200" dirty="0">
                <a:solidFill>
                  <a:schemeClr val="accent1"/>
                </a:solidFill>
                <a:latin typeface="Arial"/>
                <a:cs typeface="Arial"/>
              </a:rPr>
              <a:t>flesch score </a:t>
            </a:r>
            <a:r>
              <a:rPr lang="en-US" sz="1200" dirty="0">
                <a:latin typeface="Arial"/>
                <a:cs typeface="Arial"/>
              </a:rPr>
              <a:t>to measure of text readability</a:t>
            </a:r>
          </a:p>
        </p:txBody>
      </p:sp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38762767"/>
              </p:ext>
            </p:extLst>
          </p:nvPr>
        </p:nvGraphicFramePr>
        <p:xfrm>
          <a:off x="563309" y="4447359"/>
          <a:ext cx="4832957" cy="4485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4241800" imgH="393700" progId="Equation.3">
                  <p:embed/>
                </p:oleObj>
              </mc:Choice>
              <mc:Fallback>
                <p:oleObj name="Equation" r:id="rId2" imgW="4241800" imgH="393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63309" y="4447359"/>
                        <a:ext cx="4832957" cy="44856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Rectangle 16"/>
          <p:cNvSpPr/>
          <p:nvPr/>
        </p:nvSpPr>
        <p:spPr>
          <a:xfrm>
            <a:off x="4488365" y="2379214"/>
            <a:ext cx="1846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mr-IN" dirty="0"/>
              <a:t> </a:t>
            </a:r>
            <a:endParaRPr lang="en-US" dirty="0"/>
          </a:p>
        </p:txBody>
      </p:sp>
      <p:pic>
        <p:nvPicPr>
          <p:cNvPr id="18" name="Picture 17" descr="Screen Shot 2018-08-31 at 9.26.39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065621"/>
            <a:ext cx="880595" cy="822779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554611" y="1883796"/>
            <a:ext cx="3811460" cy="338554"/>
          </a:xfrm>
          <a:prstGeom prst="rect">
            <a:avLst/>
          </a:prstGeom>
          <a:solidFill>
            <a:srgbClr val="008000"/>
          </a:solidFill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Arial"/>
                <a:cs typeface="Arial"/>
              </a:rPr>
              <a:t>Performance: how good that strategy is.</a:t>
            </a:r>
          </a:p>
        </p:txBody>
      </p:sp>
      <p:sp>
        <p:nvSpPr>
          <p:cNvPr id="20" name="Rectangle 19"/>
          <p:cNvSpPr/>
          <p:nvPr/>
        </p:nvSpPr>
        <p:spPr>
          <a:xfrm>
            <a:off x="554611" y="1339346"/>
            <a:ext cx="4585222" cy="369332"/>
          </a:xfrm>
          <a:prstGeom prst="rect">
            <a:avLst/>
          </a:prstGeom>
          <a:solidFill>
            <a:schemeClr val="accent1"/>
          </a:solidFill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Algorithm: a strategy for solving a problem. 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999415" y="4097849"/>
            <a:ext cx="2687385" cy="523220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200">
                <a:solidFill>
                  <a:schemeClr val="tx1"/>
                </a:solidFill>
                <a:latin typeface="Arial"/>
                <a:cs typeface="Arial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r>
              <a:rPr lang="en-US" sz="1400" dirty="0"/>
              <a:t>Problem with just looking at the “stopwatch” time.</a:t>
            </a:r>
          </a:p>
        </p:txBody>
      </p:sp>
      <p:pic>
        <p:nvPicPr>
          <p:cNvPr id="22" name="Picture 21" descr="how-to-donate-computer-1-500x500.jp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14" t="7585" b="15506"/>
          <a:stretch/>
        </p:blipFill>
        <p:spPr>
          <a:xfrm>
            <a:off x="1591780" y="5090731"/>
            <a:ext cx="1365621" cy="841694"/>
          </a:xfrm>
          <a:prstGeom prst="rect">
            <a:avLst/>
          </a:prstGeom>
        </p:spPr>
      </p:pic>
      <p:pic>
        <p:nvPicPr>
          <p:cNvPr id="23" name="Picture 22" descr="imacpro-27-retina-config-hero.jpe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69" r="19177" b="7676"/>
          <a:stretch/>
        </p:blipFill>
        <p:spPr>
          <a:xfrm>
            <a:off x="3140149" y="5090731"/>
            <a:ext cx="1035088" cy="815067"/>
          </a:xfrm>
          <a:prstGeom prst="rect">
            <a:avLst/>
          </a:prstGeom>
        </p:spPr>
      </p:pic>
      <p:pic>
        <p:nvPicPr>
          <p:cNvPr id="24" name="Picture 23" descr="shutterstock_1011096853.jp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0687" y="5117358"/>
            <a:ext cx="1448727" cy="815067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6210527" y="4729769"/>
            <a:ext cx="2565973" cy="1284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40000"/>
              </a:lnSpc>
              <a:buClr>
                <a:schemeClr val="accent6"/>
              </a:buClr>
              <a:buFont typeface="Wingdings" charset="2"/>
              <a:buChar char="§"/>
            </a:pPr>
            <a:r>
              <a:rPr lang="en-US" sz="1400" dirty="0">
                <a:solidFill>
                  <a:schemeClr val="accent6"/>
                </a:solidFill>
                <a:latin typeface="Arial"/>
                <a:cs typeface="Arial"/>
              </a:rPr>
              <a:t>different computers</a:t>
            </a:r>
          </a:p>
          <a:p>
            <a:pPr marL="285750" indent="-285750">
              <a:lnSpc>
                <a:spcPct val="140000"/>
              </a:lnSpc>
              <a:buClr>
                <a:schemeClr val="accent6"/>
              </a:buClr>
              <a:buFont typeface="Wingdings" charset="2"/>
              <a:buChar char="§"/>
            </a:pPr>
            <a:r>
              <a:rPr lang="en-US" sz="1400" dirty="0">
                <a:solidFill>
                  <a:schemeClr val="accent6"/>
                </a:solidFill>
                <a:latin typeface="Arial"/>
                <a:cs typeface="Arial"/>
              </a:rPr>
              <a:t>different compilers</a:t>
            </a:r>
          </a:p>
          <a:p>
            <a:pPr marL="285750" indent="-285750">
              <a:lnSpc>
                <a:spcPct val="140000"/>
              </a:lnSpc>
              <a:buClr>
                <a:schemeClr val="accent6"/>
              </a:buClr>
              <a:buFont typeface="Wingdings" charset="2"/>
              <a:buChar char="§"/>
            </a:pPr>
            <a:r>
              <a:rPr lang="en-US" sz="1400" dirty="0">
                <a:solidFill>
                  <a:schemeClr val="accent6"/>
                </a:solidFill>
                <a:latin typeface="Arial"/>
                <a:cs typeface="Arial"/>
              </a:rPr>
              <a:t>different libraries/optimizations</a:t>
            </a:r>
          </a:p>
        </p:txBody>
      </p:sp>
      <p:sp>
        <p:nvSpPr>
          <p:cNvPr id="26" name="Rectangle 25"/>
          <p:cNvSpPr/>
          <p:nvPr/>
        </p:nvSpPr>
        <p:spPr>
          <a:xfrm>
            <a:off x="2729568" y="6171422"/>
            <a:ext cx="5542215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Arial"/>
                <a:cs typeface="Arial"/>
              </a:rPr>
              <a:t>Is NOT a good representation of how good our algorithm is.</a:t>
            </a:r>
          </a:p>
        </p:txBody>
      </p:sp>
      <p:sp>
        <p:nvSpPr>
          <p:cNvPr id="27" name="Rectangle 26"/>
          <p:cNvSpPr/>
          <p:nvPr/>
        </p:nvSpPr>
        <p:spPr>
          <a:xfrm rot="20405711">
            <a:off x="2145119" y="3082571"/>
            <a:ext cx="2763835" cy="369332"/>
          </a:xfrm>
          <a:prstGeom prst="rect">
            <a:avLst/>
          </a:prstGeom>
          <a:solidFill>
            <a:srgbClr val="E6A20E"/>
          </a:solidFill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How long dose this take?</a:t>
            </a:r>
          </a:p>
        </p:txBody>
      </p:sp>
      <p:sp>
        <p:nvSpPr>
          <p:cNvPr id="28" name="Rectangle 27"/>
          <p:cNvSpPr/>
          <p:nvPr/>
        </p:nvSpPr>
        <p:spPr>
          <a:xfrm>
            <a:off x="453992" y="5966464"/>
            <a:ext cx="227557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Times New Roman"/>
                <a:cs typeface="Times New Roman"/>
              </a:rPr>
              <a:t>The </a:t>
            </a:r>
            <a:r>
              <a:rPr lang="en-US" sz="1400" u="sng" dirty="0">
                <a:solidFill>
                  <a:schemeClr val="accent1"/>
                </a:solidFill>
                <a:latin typeface="Times New Roman"/>
                <a:cs typeface="Times New Roman"/>
              </a:rPr>
              <a:t>time</a:t>
            </a:r>
            <a:r>
              <a:rPr lang="en-US" sz="1400" dirty="0">
                <a:solidFill>
                  <a:schemeClr val="accent1"/>
                </a:solidFill>
                <a:latin typeface="Times New Roman"/>
                <a:cs typeface="Times New Roman"/>
              </a:rPr>
              <a:t> for running the specific code on a specific machine on a specific input</a:t>
            </a:r>
          </a:p>
        </p:txBody>
      </p:sp>
      <p:sp>
        <p:nvSpPr>
          <p:cNvPr id="31" name="Rectangle 30"/>
          <p:cNvSpPr/>
          <p:nvPr/>
        </p:nvSpPr>
        <p:spPr>
          <a:xfrm>
            <a:off x="5396266" y="1339346"/>
            <a:ext cx="3566813" cy="954107"/>
          </a:xfrm>
          <a:prstGeom prst="rect">
            <a:avLst/>
          </a:prstGeom>
          <a:ln>
            <a:solidFill>
              <a:srgbClr val="4F81BD"/>
            </a:solidFill>
          </a:ln>
        </p:spPr>
        <p:txBody>
          <a:bodyPr wrap="square">
            <a:spAutoFit/>
          </a:bodyPr>
          <a:lstStyle/>
          <a:p>
            <a:r>
              <a:rPr lang="en-US" sz="1400" dirty="0">
                <a:latin typeface="Times New Roman"/>
                <a:cs typeface="Times New Roman"/>
              </a:rPr>
              <a:t>Algorithm with good performance can answer very hard questions in very short amount of time. We need to have a sense of how good our algorithm is without just running it.</a:t>
            </a:r>
          </a:p>
        </p:txBody>
      </p:sp>
    </p:spTree>
    <p:extLst>
      <p:ext uri="{BB962C8B-B14F-4D97-AF65-F5344CB8AC3E}">
        <p14:creationId xmlns:p14="http://schemas.microsoft.com/office/powerpoint/2010/main" val="166087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15" grpId="0" animBg="1"/>
      <p:bldP spid="19" grpId="0" animBg="1"/>
      <p:bldP spid="20" grpId="0" animBg="1"/>
      <p:bldP spid="21" grpId="0" animBg="1"/>
      <p:bldP spid="26" grpId="0" animBg="1"/>
      <p:bldP spid="27" grpId="0" animBg="1"/>
      <p:bldP spid="28" grpId="0"/>
      <p:bldP spid="3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C364E-A2C8-FFC5-8FF3-2550FA392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Analysis Overview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12441A-C2AD-CD6C-54EE-B007588EDE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Count number of operations instead of time’</a:t>
            </a:r>
          </a:p>
          <a:p>
            <a:pPr lvl="1"/>
            <a:r>
              <a:rPr lang="en-US" dirty="0"/>
              <a:t># operations is independent of the hardware platform</a:t>
            </a:r>
          </a:p>
          <a:p>
            <a:r>
              <a:rPr lang="en-GB" dirty="0"/>
              <a:t>Focus on how performance scales with large input size</a:t>
            </a:r>
          </a:p>
          <a:p>
            <a:pPr lvl="1"/>
            <a:r>
              <a:rPr lang="en-GB" dirty="0"/>
              <a:t>Asymptotic Performance Analysis</a:t>
            </a:r>
          </a:p>
          <a:p>
            <a:pPr lvl="1"/>
            <a:endParaRPr lang="en-GB" dirty="0"/>
          </a:p>
          <a:p>
            <a:endParaRPr lang="en-SE" dirty="0"/>
          </a:p>
        </p:txBody>
      </p:sp>
      <p:sp>
        <p:nvSpPr>
          <p:cNvPr id="6" name="Rectangle 5"/>
          <p:cNvSpPr/>
          <p:nvPr/>
        </p:nvSpPr>
        <p:spPr>
          <a:xfrm>
            <a:off x="3802933" y="4277409"/>
            <a:ext cx="1209052" cy="469741"/>
          </a:xfrm>
          <a:prstGeom prst="rect">
            <a:avLst/>
          </a:prstGeom>
          <a:solidFill>
            <a:srgbClr val="008000"/>
          </a:solidFill>
          <a:ln>
            <a:noFill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/>
                <a:cs typeface="Arial"/>
              </a:rPr>
              <a:t>Algorithm</a:t>
            </a:r>
          </a:p>
        </p:txBody>
      </p:sp>
      <p:sp>
        <p:nvSpPr>
          <p:cNvPr id="4" name="Rectangle 3"/>
          <p:cNvSpPr/>
          <p:nvPr/>
        </p:nvSpPr>
        <p:spPr>
          <a:xfrm>
            <a:off x="5521011" y="4277409"/>
            <a:ext cx="1209052" cy="46974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/>
                <a:cs typeface="Arial"/>
              </a:rPr>
              <a:t>Output</a:t>
            </a:r>
          </a:p>
        </p:txBody>
      </p:sp>
      <p:sp>
        <p:nvSpPr>
          <p:cNvPr id="15" name="Cloud 14"/>
          <p:cNvSpPr/>
          <p:nvPr/>
        </p:nvSpPr>
        <p:spPr>
          <a:xfrm>
            <a:off x="2098082" y="4181720"/>
            <a:ext cx="1217750" cy="713311"/>
          </a:xfrm>
          <a:prstGeom prst="clou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/>
                <a:cs typeface="Arial"/>
              </a:rPr>
              <a:t>Input</a:t>
            </a:r>
          </a:p>
        </p:txBody>
      </p:sp>
      <p:sp>
        <p:nvSpPr>
          <p:cNvPr id="21" name="Right Arrow 9"/>
          <p:cNvSpPr/>
          <p:nvPr/>
        </p:nvSpPr>
        <p:spPr>
          <a:xfrm>
            <a:off x="5098967" y="4425290"/>
            <a:ext cx="339230" cy="173979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10"/>
          <p:cNvSpPr/>
          <p:nvPr/>
        </p:nvSpPr>
        <p:spPr>
          <a:xfrm>
            <a:off x="3398647" y="4425290"/>
            <a:ext cx="339230" cy="173979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560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4" grpId="0" animBg="1"/>
      <p:bldP spid="15" grpId="0" animBg="1"/>
      <p:bldP spid="21" grpId="0" animBg="1"/>
      <p:bldP spid="2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85257A-D498-8F8D-D3FB-C416A69676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CE67B-83A8-744F-768F-8E041D544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Algorithm runtime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7F2F97-7FE0-9536-DFE6-CFFCEE6710E9}"/>
              </a:ext>
            </a:extLst>
          </p:cNvPr>
          <p:cNvSpPr txBox="1"/>
          <p:nvPr/>
        </p:nvSpPr>
        <p:spPr>
          <a:xfrm>
            <a:off x="396313" y="4210348"/>
            <a:ext cx="8229600" cy="18379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Clr>
                <a:schemeClr val="accent6"/>
              </a:buClr>
              <a:buFont typeface="Wingdings" charset="2"/>
              <a:buChar char="§"/>
            </a:pPr>
            <a:r>
              <a:rPr lang="en-GB" sz="1600" dirty="0">
                <a:latin typeface="Arial"/>
                <a:cs typeface="Arial"/>
              </a:rPr>
              <a:t>Algorithm runtime is dependent on the inputs.</a:t>
            </a:r>
          </a:p>
          <a:p>
            <a:pPr marL="285750" indent="-285750">
              <a:lnSpc>
                <a:spcPct val="120000"/>
              </a:lnSpc>
              <a:buClr>
                <a:schemeClr val="accent6"/>
              </a:buClr>
              <a:buFont typeface="Wingdings" charset="2"/>
              <a:buChar char="§"/>
            </a:pPr>
            <a:r>
              <a:rPr lang="en-GB" sz="1600" dirty="0" err="1">
                <a:latin typeface="Arial"/>
                <a:cs typeface="Arial"/>
              </a:rPr>
              <a:t>hasLetter</a:t>
            </a:r>
            <a:r>
              <a:rPr lang="en-GB" sz="1600" dirty="0">
                <a:latin typeface="Arial"/>
                <a:cs typeface="Arial"/>
              </a:rPr>
              <a:t>(“Happy”, a): search for the letter “a” in the word “Happy”, loop runs for 2 iterations before finishing and returning true.</a:t>
            </a:r>
          </a:p>
          <a:p>
            <a:pPr marL="285750" indent="-285750">
              <a:lnSpc>
                <a:spcPct val="120000"/>
              </a:lnSpc>
              <a:buClr>
                <a:schemeClr val="accent6"/>
              </a:buClr>
              <a:buFont typeface="Wingdings" charset="2"/>
              <a:buChar char="§"/>
            </a:pPr>
            <a:r>
              <a:rPr lang="en-GB" sz="1600" dirty="0" err="1">
                <a:latin typeface="Arial"/>
                <a:cs typeface="Arial"/>
              </a:rPr>
              <a:t>hasLetter</a:t>
            </a:r>
            <a:r>
              <a:rPr lang="en-GB" sz="1600" dirty="0">
                <a:latin typeface="Arial"/>
                <a:cs typeface="Arial"/>
              </a:rPr>
              <a:t>(“Happy”, x): search for the letter “x” in the word “Happy”, loop runs for 5 iterations before finishing and returning false.</a:t>
            </a:r>
          </a:p>
          <a:p>
            <a:pPr marL="285750" indent="-285750">
              <a:lnSpc>
                <a:spcPct val="120000"/>
              </a:lnSpc>
              <a:buClr>
                <a:schemeClr val="accent6"/>
              </a:buClr>
              <a:buFont typeface="Wingdings" charset="2"/>
              <a:buChar char="§"/>
            </a:pPr>
            <a:endParaRPr lang="en-GB" sz="1600" dirty="0">
              <a:latin typeface="Arial"/>
              <a:cs typeface="Arial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1BF5BF1-04D9-F6CD-654D-14873B01DB06}"/>
              </a:ext>
            </a:extLst>
          </p:cNvPr>
          <p:cNvSpPr/>
          <p:nvPr/>
        </p:nvSpPr>
        <p:spPr>
          <a:xfrm>
            <a:off x="2034551" y="1582451"/>
            <a:ext cx="4953123" cy="25163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4F81BD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sz="1600" b="1" dirty="0" err="1">
                <a:solidFill>
                  <a:srgbClr val="7F0055"/>
                </a:solidFill>
                <a:latin typeface="Menlo Bold"/>
                <a:cs typeface="Menlo Bold"/>
              </a:rPr>
              <a:t>boolean</a:t>
            </a:r>
            <a:r>
              <a:rPr lang="en-US" sz="1600" b="1" dirty="0">
                <a:solidFill>
                  <a:srgbClr val="000000"/>
                </a:solidFill>
                <a:latin typeface="Menlo Bold"/>
                <a:cs typeface="Menlo Bold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Menlo Bold"/>
                <a:cs typeface="Menlo Bold"/>
              </a:rPr>
              <a:t>hasLetter(String </a:t>
            </a:r>
            <a:r>
              <a:rPr lang="en-US" sz="1600" dirty="0">
                <a:solidFill>
                  <a:srgbClr val="6A3E3E"/>
                </a:solidFill>
                <a:latin typeface="Menlo Bold"/>
                <a:cs typeface="Menlo Bold"/>
              </a:rPr>
              <a:t>word</a:t>
            </a:r>
            <a:r>
              <a:rPr lang="en-US" sz="1600" dirty="0">
                <a:solidFill>
                  <a:srgbClr val="000000"/>
                </a:solidFill>
                <a:latin typeface="Menlo Bold"/>
                <a:cs typeface="Menlo Bold"/>
              </a:rPr>
              <a:t>, </a:t>
            </a:r>
            <a:r>
              <a:rPr lang="en-US" sz="1600" b="1" dirty="0">
                <a:solidFill>
                  <a:srgbClr val="7F0055"/>
                </a:solidFill>
                <a:latin typeface="Menlo Bold"/>
                <a:cs typeface="Menlo Bold"/>
              </a:rPr>
              <a:t>char</a:t>
            </a:r>
            <a:r>
              <a:rPr lang="en-US" sz="1600" dirty="0">
                <a:solidFill>
                  <a:srgbClr val="000000"/>
                </a:solidFill>
                <a:latin typeface="Menlo Bold"/>
                <a:cs typeface="Menlo Bold"/>
              </a:rPr>
              <a:t> </a:t>
            </a:r>
            <a:r>
              <a:rPr lang="en-US" sz="1600" dirty="0">
                <a:solidFill>
                  <a:srgbClr val="6A3E3E"/>
                </a:solidFill>
                <a:latin typeface="Menlo Bold"/>
                <a:cs typeface="Menlo Bold"/>
              </a:rPr>
              <a:t>letter</a:t>
            </a:r>
            <a:r>
              <a:rPr lang="en-US" sz="1600" dirty="0">
                <a:solidFill>
                  <a:srgbClr val="000000"/>
                </a:solidFill>
                <a:latin typeface="Menlo Bold"/>
                <a:cs typeface="Menlo Bold"/>
              </a:rPr>
              <a:t>)</a:t>
            </a:r>
          </a:p>
          <a:p>
            <a:pPr>
              <a:lnSpc>
                <a:spcPct val="110000"/>
              </a:lnSpc>
            </a:pPr>
            <a:r>
              <a:rPr lang="en-US" sz="1600" dirty="0">
                <a:solidFill>
                  <a:srgbClr val="000000"/>
                </a:solidFill>
                <a:latin typeface="Menlo Bold"/>
                <a:cs typeface="Menlo Bold"/>
              </a:rPr>
              <a:t>{</a:t>
            </a:r>
          </a:p>
          <a:p>
            <a:pPr>
              <a:lnSpc>
                <a:spcPct val="110000"/>
              </a:lnSpc>
            </a:pPr>
            <a:r>
              <a:rPr lang="en-US" sz="1600" b="1" dirty="0">
                <a:solidFill>
                  <a:srgbClr val="000000"/>
                </a:solidFill>
                <a:latin typeface="Menlo Bold"/>
                <a:cs typeface="Menlo Bold"/>
              </a:rPr>
              <a:t>	</a:t>
            </a:r>
            <a:r>
              <a:rPr lang="en-US" sz="1600" b="1" dirty="0">
                <a:solidFill>
                  <a:srgbClr val="7F0055"/>
                </a:solidFill>
                <a:latin typeface="Menlo Bold"/>
                <a:cs typeface="Menlo Bold"/>
              </a:rPr>
              <a:t>for</a:t>
            </a:r>
            <a:r>
              <a:rPr lang="en-US" sz="1600" dirty="0">
                <a:solidFill>
                  <a:srgbClr val="000000"/>
                </a:solidFill>
                <a:latin typeface="Menlo Bold"/>
                <a:cs typeface="Menlo Bold"/>
              </a:rPr>
              <a:t> (</a:t>
            </a:r>
            <a:r>
              <a:rPr lang="en-US" sz="1600" b="1" dirty="0">
                <a:solidFill>
                  <a:srgbClr val="7F0055"/>
                </a:solidFill>
                <a:latin typeface="Menlo Bold"/>
                <a:cs typeface="Menlo Bold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Menlo Bold"/>
                <a:cs typeface="Menlo Bold"/>
              </a:rPr>
              <a:t> </a:t>
            </a:r>
            <a:r>
              <a:rPr lang="en-US" sz="1600" dirty="0">
                <a:solidFill>
                  <a:srgbClr val="6A3E3E"/>
                </a:solidFill>
                <a:latin typeface="Menlo Bold"/>
                <a:cs typeface="Menlo Bold"/>
              </a:rPr>
              <a:t>i</a:t>
            </a:r>
            <a:r>
              <a:rPr lang="en-US" sz="1600" dirty="0">
                <a:solidFill>
                  <a:srgbClr val="000000"/>
                </a:solidFill>
                <a:latin typeface="Menlo Bold"/>
                <a:cs typeface="Menlo Bold"/>
              </a:rPr>
              <a:t> = 0; </a:t>
            </a:r>
            <a:r>
              <a:rPr lang="en-US" sz="1600" dirty="0">
                <a:solidFill>
                  <a:srgbClr val="6A3E3E"/>
                </a:solidFill>
                <a:latin typeface="Menlo Bold"/>
                <a:cs typeface="Menlo Bold"/>
              </a:rPr>
              <a:t>i</a:t>
            </a:r>
            <a:r>
              <a:rPr lang="en-US" sz="1600" dirty="0">
                <a:solidFill>
                  <a:srgbClr val="000000"/>
                </a:solidFill>
                <a:latin typeface="Menlo Bold"/>
                <a:cs typeface="Menlo Bold"/>
              </a:rPr>
              <a:t> &lt; </a:t>
            </a:r>
            <a:r>
              <a:rPr lang="en-US" sz="1600" dirty="0">
                <a:solidFill>
                  <a:srgbClr val="6A3E3E"/>
                </a:solidFill>
                <a:latin typeface="Menlo Bold"/>
                <a:cs typeface="Menlo Bold"/>
              </a:rPr>
              <a:t>word</a:t>
            </a:r>
            <a:r>
              <a:rPr lang="en-US" sz="1600" dirty="0">
                <a:solidFill>
                  <a:srgbClr val="000000"/>
                </a:solidFill>
                <a:latin typeface="Menlo Bold"/>
                <a:cs typeface="Menlo Bold"/>
              </a:rPr>
              <a:t>.length(); </a:t>
            </a:r>
            <a:r>
              <a:rPr lang="en-US" sz="1600" dirty="0">
                <a:solidFill>
                  <a:srgbClr val="6A3E3E"/>
                </a:solidFill>
                <a:latin typeface="Menlo Bold"/>
                <a:cs typeface="Menlo Bold"/>
              </a:rPr>
              <a:t>i</a:t>
            </a:r>
            <a:r>
              <a:rPr lang="en-US" sz="1600" dirty="0">
                <a:solidFill>
                  <a:srgbClr val="000000"/>
                </a:solidFill>
                <a:latin typeface="Menlo Bold"/>
                <a:cs typeface="Menlo Bold"/>
              </a:rPr>
              <a:t>++) {</a:t>
            </a:r>
          </a:p>
          <a:p>
            <a:pPr>
              <a:lnSpc>
                <a:spcPct val="110000"/>
              </a:lnSpc>
            </a:pPr>
            <a:r>
              <a:rPr lang="en-US" sz="1600" b="1" dirty="0">
                <a:solidFill>
                  <a:srgbClr val="000000"/>
                </a:solidFill>
                <a:latin typeface="Menlo Bold"/>
                <a:cs typeface="Menlo Bold"/>
              </a:rPr>
              <a:t>		</a:t>
            </a:r>
            <a:r>
              <a:rPr lang="mr-IN" sz="1600" b="1" dirty="0">
                <a:solidFill>
                  <a:srgbClr val="7F0055"/>
                </a:solidFill>
                <a:latin typeface="Menlo Bold"/>
                <a:cs typeface="Menlo Bold"/>
              </a:rPr>
              <a:t>if</a:t>
            </a:r>
            <a:r>
              <a:rPr lang="mr-IN" sz="1600" dirty="0">
                <a:solidFill>
                  <a:srgbClr val="000000"/>
                </a:solidFill>
                <a:latin typeface="Menlo Bold"/>
                <a:cs typeface="Menlo Bold"/>
              </a:rPr>
              <a:t> (</a:t>
            </a:r>
            <a:r>
              <a:rPr lang="mr-IN" sz="1600" dirty="0">
                <a:solidFill>
                  <a:srgbClr val="6A3E3E"/>
                </a:solidFill>
                <a:latin typeface="Menlo Bold"/>
                <a:cs typeface="Menlo Bold"/>
              </a:rPr>
              <a:t>word</a:t>
            </a:r>
            <a:r>
              <a:rPr lang="mr-IN" sz="1600" dirty="0">
                <a:solidFill>
                  <a:srgbClr val="000000"/>
                </a:solidFill>
                <a:latin typeface="Menlo Bold"/>
                <a:cs typeface="Menlo Bold"/>
              </a:rPr>
              <a:t>.charAt(</a:t>
            </a:r>
            <a:r>
              <a:rPr lang="mr-IN" sz="1600" dirty="0">
                <a:solidFill>
                  <a:srgbClr val="6A3E3E"/>
                </a:solidFill>
                <a:latin typeface="Menlo Bold"/>
                <a:cs typeface="Menlo Bold"/>
              </a:rPr>
              <a:t>i</a:t>
            </a:r>
            <a:r>
              <a:rPr lang="mr-IN" sz="1600" dirty="0">
                <a:solidFill>
                  <a:srgbClr val="000000"/>
                </a:solidFill>
                <a:latin typeface="Menlo Bold"/>
                <a:cs typeface="Menlo Bold"/>
              </a:rPr>
              <a:t>) == </a:t>
            </a:r>
            <a:r>
              <a:rPr lang="mr-IN" sz="1600" dirty="0">
                <a:solidFill>
                  <a:srgbClr val="6A3E3E"/>
                </a:solidFill>
                <a:latin typeface="Menlo Bold"/>
                <a:cs typeface="Menlo Bold"/>
              </a:rPr>
              <a:t>letter</a:t>
            </a:r>
            <a:r>
              <a:rPr lang="mr-IN" sz="1600" dirty="0">
                <a:solidFill>
                  <a:srgbClr val="000000"/>
                </a:solidFill>
                <a:latin typeface="Menlo Bold"/>
                <a:cs typeface="Menlo Bold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Menlo Bold"/>
                <a:cs typeface="Menlo Bold"/>
              </a:rPr>
              <a:t> </a:t>
            </a:r>
            <a:r>
              <a:rPr lang="mr-IN" sz="1600" dirty="0">
                <a:solidFill>
                  <a:srgbClr val="000000"/>
                </a:solidFill>
                <a:latin typeface="Menlo Bold"/>
                <a:cs typeface="Menlo Bold"/>
              </a:rPr>
              <a:t>{</a:t>
            </a:r>
          </a:p>
          <a:p>
            <a:pPr>
              <a:lnSpc>
                <a:spcPct val="110000"/>
              </a:lnSpc>
            </a:pPr>
            <a:r>
              <a:rPr lang="en-US" sz="1600" dirty="0">
                <a:solidFill>
                  <a:srgbClr val="000000"/>
                </a:solidFill>
                <a:latin typeface="Menlo Bold"/>
                <a:cs typeface="Menlo Bold"/>
              </a:rPr>
              <a:t>			</a:t>
            </a:r>
            <a:r>
              <a:rPr lang="en-US" sz="1600" b="1" dirty="0">
                <a:solidFill>
                  <a:srgbClr val="7F0055"/>
                </a:solidFill>
                <a:latin typeface="Menlo Bold"/>
                <a:cs typeface="Menlo Bold"/>
              </a:rPr>
              <a:t>return</a:t>
            </a:r>
            <a:r>
              <a:rPr lang="en-US" sz="1600" dirty="0">
                <a:solidFill>
                  <a:srgbClr val="000000"/>
                </a:solidFill>
                <a:latin typeface="Menlo Bold"/>
                <a:cs typeface="Menlo Bold"/>
              </a:rPr>
              <a:t> </a:t>
            </a:r>
            <a:r>
              <a:rPr lang="en-US" sz="1600" dirty="0">
                <a:solidFill>
                  <a:srgbClr val="7F0055"/>
                </a:solidFill>
                <a:latin typeface="Menlo Bold"/>
                <a:cs typeface="Menlo Bold"/>
              </a:rPr>
              <a:t>true</a:t>
            </a:r>
            <a:r>
              <a:rPr lang="en-US" sz="1600" dirty="0">
                <a:solidFill>
                  <a:srgbClr val="000000"/>
                </a:solidFill>
                <a:latin typeface="Menlo Bold"/>
                <a:cs typeface="Menlo Bold"/>
              </a:rPr>
              <a:t>; </a:t>
            </a:r>
          </a:p>
          <a:p>
            <a:pPr>
              <a:lnSpc>
                <a:spcPct val="110000"/>
              </a:lnSpc>
            </a:pPr>
            <a:r>
              <a:rPr lang="en-US" sz="1600" dirty="0">
                <a:solidFill>
                  <a:srgbClr val="000000"/>
                </a:solidFill>
                <a:latin typeface="Menlo Bold"/>
                <a:cs typeface="Menlo Bold"/>
              </a:rPr>
              <a:t>		}</a:t>
            </a:r>
          </a:p>
          <a:p>
            <a:pPr>
              <a:lnSpc>
                <a:spcPct val="110000"/>
              </a:lnSpc>
            </a:pPr>
            <a:r>
              <a:rPr lang="en-US" sz="1600" dirty="0">
                <a:solidFill>
                  <a:srgbClr val="000000"/>
                </a:solidFill>
                <a:latin typeface="Menlo Bold"/>
                <a:cs typeface="Menlo Bold"/>
              </a:rPr>
              <a:t>	}</a:t>
            </a:r>
          </a:p>
          <a:p>
            <a:pPr>
              <a:lnSpc>
                <a:spcPct val="110000"/>
              </a:lnSpc>
            </a:pPr>
            <a:r>
              <a:rPr lang="en-US" sz="1600" b="1" dirty="0">
                <a:solidFill>
                  <a:srgbClr val="000000"/>
                </a:solidFill>
                <a:latin typeface="Menlo Bold"/>
                <a:cs typeface="Menlo Bold"/>
              </a:rPr>
              <a:t>	</a:t>
            </a:r>
            <a:r>
              <a:rPr lang="en-US" sz="1600" b="1" dirty="0">
                <a:solidFill>
                  <a:srgbClr val="7F0055"/>
                </a:solidFill>
                <a:latin typeface="Menlo Bold"/>
                <a:cs typeface="Menlo Bold"/>
              </a:rPr>
              <a:t>return</a:t>
            </a:r>
            <a:r>
              <a:rPr lang="en-US" sz="1600" dirty="0">
                <a:solidFill>
                  <a:srgbClr val="000000"/>
                </a:solidFill>
                <a:latin typeface="Menlo Bold"/>
                <a:cs typeface="Menlo Bold"/>
              </a:rPr>
              <a:t> </a:t>
            </a:r>
            <a:r>
              <a:rPr lang="en-US" sz="1600" dirty="0">
                <a:solidFill>
                  <a:srgbClr val="7F0055"/>
                </a:solidFill>
                <a:latin typeface="Menlo Bold"/>
                <a:cs typeface="Menlo Bold"/>
              </a:rPr>
              <a:t>false</a:t>
            </a:r>
            <a:r>
              <a:rPr lang="en-US" sz="1600" dirty="0">
                <a:solidFill>
                  <a:srgbClr val="000000"/>
                </a:solidFill>
                <a:latin typeface="Menlo Bold"/>
                <a:cs typeface="Menlo Bold"/>
              </a:rPr>
              <a:t>;</a:t>
            </a:r>
          </a:p>
          <a:p>
            <a:pPr>
              <a:lnSpc>
                <a:spcPct val="110000"/>
              </a:lnSpc>
            </a:pPr>
            <a:r>
              <a:rPr lang="en-US" sz="1600" dirty="0">
                <a:solidFill>
                  <a:srgbClr val="000000"/>
                </a:solidFill>
                <a:latin typeface="Menlo Bold"/>
                <a:cs typeface="Menlo Bold"/>
              </a:rPr>
              <a:t>}</a:t>
            </a:r>
            <a:endParaRPr lang="en-US" sz="1600" dirty="0">
              <a:latin typeface="Menlo Bold"/>
              <a:cs typeface="Menlo Bold"/>
            </a:endParaRPr>
          </a:p>
        </p:txBody>
      </p:sp>
    </p:spTree>
    <p:extLst>
      <p:ext uri="{BB962C8B-B14F-4D97-AF65-F5344CB8AC3E}">
        <p14:creationId xmlns:p14="http://schemas.microsoft.com/office/powerpoint/2010/main" val="3303070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FB10DC-A764-F3BC-5B36-B40F8CA720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09075D-00E3-E35B-5D45-EF8FE8D87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Asymptotic Analysis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2A7A46-F631-B1EB-8AC6-6D2926346A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Asymptotic analysis examines how functions behave as their input grows arbitrarily large. It focuses on the limiting </a:t>
            </a:r>
            <a:r>
              <a:rPr lang="en-GB" dirty="0" err="1"/>
              <a:t>behavior</a:t>
            </a:r>
            <a:r>
              <a:rPr lang="en-GB" dirty="0"/>
              <a:t> of functions for large input size, rather than their exact values for specific inputs. </a:t>
            </a:r>
          </a:p>
          <a:p>
            <a:pPr lvl="1"/>
            <a:r>
              <a:rPr lang="en-GB" dirty="0"/>
              <a:t>Runtime as input size n gets large, as we don’t care if the algorithm runs for 10 </a:t>
            </a:r>
            <a:r>
              <a:rPr lang="en-GB" dirty="0" err="1"/>
              <a:t>ms</a:t>
            </a:r>
            <a:r>
              <a:rPr lang="en-GB" dirty="0"/>
              <a:t> vs. 2 s with small input size n; we care if it runs for 100 s vs. 100 hours/days/years for very large n.</a:t>
            </a:r>
          </a:p>
          <a:p>
            <a:r>
              <a:rPr lang="en-GB" dirty="0"/>
              <a:t>Big-O Notation (O-notation) denotes upper bound</a:t>
            </a:r>
          </a:p>
          <a:p>
            <a:r>
              <a:rPr lang="en-GB" dirty="0"/>
              <a:t>Theta Notation (Θ-notation) denotes exact bound</a:t>
            </a:r>
          </a:p>
          <a:p>
            <a:r>
              <a:rPr lang="en-GB" dirty="0"/>
              <a:t>Omega Notation (Ω-notation) denotes exact bound</a:t>
            </a:r>
          </a:p>
        </p:txBody>
      </p:sp>
    </p:spTree>
    <p:extLst>
      <p:ext uri="{BB962C8B-B14F-4D97-AF65-F5344CB8AC3E}">
        <p14:creationId xmlns:p14="http://schemas.microsoft.com/office/powerpoint/2010/main" val="38200626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9EDBB-7A82-B417-9F68-877B556991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Three Notations</a:t>
            </a:r>
            <a:endParaRPr lang="en-S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B7A22FB-B03D-39D0-D473-3D20929DB79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77788" y="1132669"/>
                <a:ext cx="8588424" cy="2423332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GB" dirty="0"/>
                  <a:t>Let f(n) and g(n) be two functions that map from the set of natural numbers to the set of natural numbers. </a:t>
                </a:r>
              </a:p>
              <a:p>
                <a:r>
                  <a:rPr lang="en-GB" dirty="0"/>
                  <a:t>Big O denotes upper bound: Function f(n) is said to be O(g(n)) if there exist a positive constant c and n</a:t>
                </a:r>
                <a:r>
                  <a:rPr lang="en-GB" sz="2000" baseline="-25000" dirty="0"/>
                  <a:t>0</a:t>
                </a:r>
                <a:r>
                  <a:rPr lang="en-GB" dirty="0"/>
                  <a:t> such that, 0 ≤ f(n) ≤ cg(n) for all n ≥ n</a:t>
                </a:r>
                <a:r>
                  <a:rPr lang="en-GB" sz="2400" baseline="-25000" dirty="0"/>
                  <a:t>0 </a:t>
                </a:r>
              </a:p>
              <a:p>
                <a:r>
                  <a:rPr lang="en-GB" dirty="0"/>
                  <a:t>Big Omega Ω denotes lower bound: Function f is said to be Ω(g(n)), if there exist a positive constant c and n</a:t>
                </a:r>
                <a:r>
                  <a:rPr lang="en-GB" sz="2000" baseline="-25000" dirty="0"/>
                  <a:t>0</a:t>
                </a:r>
                <a:r>
                  <a:rPr lang="en-GB" dirty="0"/>
                  <a:t> such that, 0 ≤ cg(n) ≤  f(n)  for all n ≥ n</a:t>
                </a:r>
                <a:r>
                  <a:rPr lang="en-GB" sz="2400" baseline="-25000" dirty="0"/>
                  <a:t>0 </a:t>
                </a:r>
              </a:p>
              <a:p>
                <a:r>
                  <a:rPr lang="en-GB" dirty="0"/>
                  <a:t>Big Theta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b="0" i="0" smtClean="0">
                        <a:latin typeface="Cambria Math" panose="02040503050406030204" pitchFamily="18" charset="0"/>
                      </a:rPr>
                      <m:t>Θ</m:t>
                    </m:r>
                  </m:oMath>
                </a14:m>
                <a:r>
                  <a:rPr lang="en-GB" dirty="0"/>
                  <a:t> denotes exact bound: Function f is said to be Θ(g), if there exist constants c1, c2 &gt; 0 and a natural number n</a:t>
                </a:r>
                <a:r>
                  <a:rPr lang="en-GB" baseline="-25000" dirty="0"/>
                  <a:t>0</a:t>
                </a:r>
                <a:r>
                  <a:rPr lang="en-GB" dirty="0"/>
                  <a:t> such that c1*g(n) ≤ f(n) ≤ c2*g(n) for all n ≥ n</a:t>
                </a:r>
                <a:r>
                  <a:rPr lang="en-GB" baseline="-25000" dirty="0"/>
                  <a:t>0</a:t>
                </a:r>
                <a:endParaRPr lang="en-GB" sz="2400" baseline="-25000" dirty="0"/>
              </a:p>
              <a:p>
                <a:endParaRPr lang="en-SE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B7A22FB-B03D-39D0-D473-3D20929DB7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7788" y="1132669"/>
                <a:ext cx="8588424" cy="2423332"/>
              </a:xfrm>
              <a:blipFill>
                <a:blip r:embed="rId3"/>
                <a:stretch>
                  <a:fillRect l="-568" t="-3526" r="-1207" b="-1511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16" descr="A graph of a function&#10;&#10;Description automatically generated with medium confidence">
            <a:extLst>
              <a:ext uri="{FF2B5EF4-FFF2-40B4-BE49-F238E27FC236}">
                <a16:creationId xmlns:a16="http://schemas.microsoft.com/office/drawing/2014/main" id="{68ADB615-72C1-2091-9A76-DA9C80AB07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2481" y="3509217"/>
            <a:ext cx="3040595" cy="2320988"/>
          </a:xfrm>
          <a:prstGeom prst="rect">
            <a:avLst/>
          </a:prstGeom>
        </p:spPr>
      </p:pic>
      <p:pic>
        <p:nvPicPr>
          <p:cNvPr id="19" name="Picture 18" descr="A graph with green lines&#10;&#10;Description automatically generated">
            <a:extLst>
              <a:ext uri="{FF2B5EF4-FFF2-40B4-BE49-F238E27FC236}">
                <a16:creationId xmlns:a16="http://schemas.microsoft.com/office/drawing/2014/main" id="{4CE9B275-A147-E762-5268-BE2620DE56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7788" y="3526711"/>
            <a:ext cx="2554100" cy="2645318"/>
          </a:xfrm>
          <a:prstGeom prst="rect">
            <a:avLst/>
          </a:prstGeom>
        </p:spPr>
      </p:pic>
      <p:pic>
        <p:nvPicPr>
          <p:cNvPr id="21" name="Picture 20" descr="A green line graph with white text&#10;&#10;Description automatically generated">
            <a:extLst>
              <a:ext uri="{FF2B5EF4-FFF2-40B4-BE49-F238E27FC236}">
                <a16:creationId xmlns:a16="http://schemas.microsoft.com/office/drawing/2014/main" id="{0CD90E0D-BBD4-F99A-0460-C922D2C079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04186" y="3526711"/>
            <a:ext cx="2868295" cy="264531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2EA9DF4-5405-AC20-CCE2-DDB0687A84EA}"/>
                  </a:ext>
                </a:extLst>
              </p:cNvPr>
              <p:cNvSpPr txBox="1"/>
              <p:nvPr/>
            </p:nvSpPr>
            <p:spPr>
              <a:xfrm>
                <a:off x="6593842" y="5905915"/>
                <a:ext cx="112915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z="1400" b="0" i="0" smtClean="0">
                          <a:latin typeface="Cambria Math" panose="02040503050406030204" pitchFamily="18" charset="0"/>
                        </a:rPr>
                        <m:t>f</m:t>
                      </m:r>
                      <m:d>
                        <m:dPr>
                          <m:ctrlPr>
                            <a:rPr lang="en-GB" sz="1400" b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GB" sz="1400" b="0" i="0" smtClean="0">
                              <a:latin typeface="Cambria Math" panose="02040503050406030204" pitchFamily="18" charset="0"/>
                            </a:rPr>
                            <m:t>n</m:t>
                          </m:r>
                        </m:e>
                      </m:d>
                      <m:r>
                        <a:rPr lang="en-GB" sz="14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GB" sz="1400" b="0" i="0" smtClean="0">
                          <a:latin typeface="Cambria Math" panose="02040503050406030204" pitchFamily="18" charset="0"/>
                        </a:rPr>
                        <m:t>Θ</m:t>
                      </m:r>
                      <m:r>
                        <a:rPr lang="en-GB" sz="1400" b="0" i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GB" sz="1400" b="0" i="0" smtClean="0"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en-GB" sz="1400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SE" sz="1400" dirty="0"/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2EA9DF4-5405-AC20-CCE2-DDB0687A84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3842" y="5905915"/>
                <a:ext cx="1129155" cy="307777"/>
              </a:xfrm>
              <a:prstGeom prst="rect">
                <a:avLst/>
              </a:prstGeom>
              <a:blipFill>
                <a:blip r:embed="rId7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6551572F-57EA-00E1-F6C3-9687CDC793A8}"/>
              </a:ext>
            </a:extLst>
          </p:cNvPr>
          <p:cNvSpPr txBox="1"/>
          <p:nvPr/>
        </p:nvSpPr>
        <p:spPr>
          <a:xfrm>
            <a:off x="1595120" y="6334780"/>
            <a:ext cx="6239827" cy="523220"/>
          </a:xfrm>
          <a:prstGeom prst="rect">
            <a:avLst/>
          </a:prstGeom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defPPr>
              <a:defRPr lang="en-US"/>
            </a:defPPr>
            <a:lvl1pPr>
              <a:defRPr sz="1600"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GB" sz="1400" dirty="0">
                <a:hlinkClick r:id="rId8"/>
              </a:rPr>
              <a:t>https://www.geeksforgeeks.org/types-of-asymptotic-notations-in-complexity-analysis-of-algorithms/</a:t>
            </a:r>
            <a:r>
              <a:rPr lang="en-GB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261149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25F63-533B-A5F9-8EBA-2F2208B0E8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Big-O Complexity Chart</a:t>
            </a:r>
            <a:endParaRPr lang="en-S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92C0F42-DAAB-7621-0204-285A0451350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54000" y="1137920"/>
                <a:ext cx="8696960" cy="1849120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GB" dirty="0"/>
                  <a:t>We use big-O notation to express how algorithm performance scale with input size.</a:t>
                </a:r>
              </a:p>
              <a:p>
                <a:pPr lvl="1"/>
                <a:r>
                  <a:rPr lang="en-GB" dirty="0"/>
                  <a:t>Two functions are in the same big-O class if they have the same rate of growth with increasing input size.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pt-BR" dirty="0"/>
                  <a:t> dominates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pt-BR" dirty="0"/>
                  <a:t> 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b="0" i="0" smtClean="0">
                        <a:latin typeface="Cambria Math" panose="02040503050406030204" pitchFamily="18" charset="0"/>
                      </a:rPr>
                      <m:t>O</m:t>
                    </m:r>
                    <m:d>
                      <m:dPr>
                        <m:ctrlPr>
                          <a:rPr lang="en-GB" b="0" i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d>
                          <m:d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m:rPr>
                        <m:sty m:val="p"/>
                      </m:rPr>
                      <a:rPr lang="en-GB">
                        <a:latin typeface="Cambria Math" panose="02040503050406030204" pitchFamily="18" charset="0"/>
                      </a:rPr>
                      <m:t>O</m:t>
                    </m:r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e>
                    </m:d>
                  </m:oMath>
                </a14:m>
                <a:r>
                  <a:rPr lang="en-GB" dirty="0"/>
                  <a:t>, i.e.,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pt-BR" dirty="0"/>
                  <a:t> has higher </a:t>
                </a:r>
                <a:r>
                  <a:rPr lang="en-GB" dirty="0"/>
                  <a:t>asymptotic complexity than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pt-BR" dirty="0"/>
                  <a:t> in big O notation</a:t>
                </a:r>
                <a:endParaRPr lang="en-GB" dirty="0"/>
              </a:p>
              <a:p>
                <a:r>
                  <a:rPr lang="pt-BR" dirty="0"/>
                  <a:t>O(1) &lt; O(logn) &lt; O(n) &lt; O(nlogn) &lt; O(n²) &lt; O(2") &lt; O(n!)</a:t>
                </a:r>
                <a:endParaRPr lang="en-SE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92C0F42-DAAB-7621-0204-285A0451350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4000" y="1137920"/>
                <a:ext cx="8696960" cy="1849120"/>
              </a:xfrm>
              <a:blipFill>
                <a:blip r:embed="rId2"/>
                <a:stretch>
                  <a:fillRect l="-561" t="-4620" r="-281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500B96D6-228D-5A63-6273-24C663C08A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3440" y="2687617"/>
            <a:ext cx="5700282" cy="398092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4E86952-94B4-A7FD-59DB-CC9334AC7AE2}"/>
              </a:ext>
            </a:extLst>
          </p:cNvPr>
          <p:cNvSpPr txBox="1"/>
          <p:nvPr/>
        </p:nvSpPr>
        <p:spPr>
          <a:xfrm>
            <a:off x="3223148" y="6583362"/>
            <a:ext cx="290085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E" sz="1400" dirty="0"/>
              <a:t>https://www.bigocheatsheet.com/</a:t>
            </a:r>
          </a:p>
        </p:txBody>
      </p:sp>
    </p:spTree>
    <p:extLst>
      <p:ext uri="{BB962C8B-B14F-4D97-AF65-F5344CB8AC3E}">
        <p14:creationId xmlns:p14="http://schemas.microsoft.com/office/powerpoint/2010/main" val="3244904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38CE6C-C07C-5C71-C879-9C2FD44EF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Big-O Notation Examples</a:t>
            </a:r>
            <a:endParaRPr lang="en-S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E304F1D-AB30-A738-BD79-12642783105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GB" dirty="0"/>
                  <a:t>Rate of growth determined by the dominating highest-order term; ignore lower-order terms, constant terms, and coefficients in big-O notation.</a:t>
                </a:r>
              </a:p>
              <a:p>
                <a:r>
                  <a:rPr lang="en-GB" dirty="0"/>
                  <a:t>Examples: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b="0" dirty="0"/>
                  <a:t>: complexity O(n)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func>
                      <m:func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  <m:r>
                      <a:rPr lang="en-GB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GB" b="0" i="0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GB" dirty="0"/>
                  <a:t> complexity O</a:t>
                </a:r>
                <a:r>
                  <a:rPr lang="en-GB" b="0" dirty="0"/>
                  <a:t>(log n)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func>
                      <m:func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func>
                          <m:func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GB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sub>
                            </m:sSub>
                          </m:e>
                        </m:func>
                      </m:e>
                    </m:func>
                  </m:oMath>
                </a14:m>
                <a:r>
                  <a:rPr lang="en-GB" b="0" dirty="0"/>
                  <a:t>: complexity O(n)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pt-BR" dirty="0"/>
                  <a:t> 100, 1000000, log2000, 10</a:t>
                </a:r>
                <a:r>
                  <a:rPr lang="pt-BR" baseline="30000" dirty="0"/>
                  <a:t>4</a:t>
                </a:r>
                <a:r>
                  <a:rPr lang="pt-BR" dirty="0"/>
                  <a:t>: complexity O(1)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pt-BR" dirty="0"/>
                  <a:t> n/4, 2n+3, n/100 + log n, n + 10000, log n + 10: complexity O(n)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pt-BR" dirty="0"/>
                  <a:t> n</a:t>
                </a:r>
                <a:r>
                  <a:rPr lang="pt-BR" baseline="30000" dirty="0"/>
                  <a:t>2</a:t>
                </a:r>
                <a:r>
                  <a:rPr lang="pt-BR" dirty="0"/>
                  <a:t> + n, 2n</a:t>
                </a:r>
                <a:r>
                  <a:rPr lang="pt-BR" baseline="30000" dirty="0"/>
                  <a:t>2</a:t>
                </a:r>
                <a:r>
                  <a:rPr lang="pt-BR" dirty="0"/>
                  <a:t>, n</a:t>
                </a:r>
                <a:r>
                  <a:rPr lang="pt-BR" baseline="30000" dirty="0"/>
                  <a:t>2</a:t>
                </a:r>
                <a:r>
                  <a:rPr lang="pt-BR" dirty="0"/>
                  <a:t> + 1000n, n</a:t>
                </a:r>
                <a:r>
                  <a:rPr lang="pt-BR" baseline="30000" dirty="0"/>
                  <a:t>2</a:t>
                </a:r>
                <a:r>
                  <a:rPr lang="pt-BR" dirty="0"/>
                  <a:t> + n log n + n, n</a:t>
                </a:r>
                <a:r>
                  <a:rPr lang="pt-BR" baseline="30000" dirty="0"/>
                  <a:t>2</a:t>
                </a:r>
                <a:r>
                  <a:rPr lang="pt-BR" dirty="0"/>
                  <a:t>/10000: complexity O(n</a:t>
                </a:r>
                <a:r>
                  <a:rPr lang="pt-BR" baseline="30000" dirty="0"/>
                  <a:t>2</a:t>
                </a:r>
                <a:r>
                  <a:rPr lang="pt-BR" dirty="0"/>
                  <a:t>) </a:t>
                </a:r>
              </a:p>
              <a:p>
                <a:r>
                  <a:rPr lang="pt-BR" dirty="0"/>
                  <a:t>Also works for multiple variables:</a:t>
                </a:r>
              </a:p>
              <a:p>
                <a:pPr lvl="1"/>
                <a:r>
                  <a:rPr lang="pt-BR" dirty="0"/>
                  <a:t>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pt-BR" dirty="0"/>
                  <a:t> 100n</a:t>
                </a:r>
                <a:r>
                  <a:rPr lang="pt-BR" baseline="30000" dirty="0"/>
                  <a:t>2</a:t>
                </a:r>
                <a:r>
                  <a:rPr lang="pt-BR" dirty="0"/>
                  <a:t> + 1000m + n. Asymptotic complexity O(n</a:t>
                </a:r>
                <a:r>
                  <a:rPr lang="pt-BR" baseline="30000" dirty="0"/>
                  <a:t>2</a:t>
                </a:r>
                <a:r>
                  <a:rPr lang="pt-BR" dirty="0"/>
                  <a:t> + m) 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pt-BR" dirty="0"/>
                  <a:t> 1000m^2 + 200mn + 30m + 20n. Asymptotic complexity O(m</a:t>
                </a:r>
                <a:r>
                  <a:rPr lang="pt-BR" baseline="30000" dirty="0"/>
                  <a:t>2</a:t>
                </a:r>
                <a:r>
                  <a:rPr lang="pt-BR" dirty="0"/>
                  <a:t> + mn)</a:t>
                </a:r>
                <a:endParaRPr lang="en-SE" dirty="0"/>
              </a:p>
              <a:p>
                <a:pPr lvl="1"/>
                <a:endParaRPr lang="en-GB" b="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E304F1D-AB30-A738-BD79-12642783105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815" t="-2426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707CE572-17D5-AD33-DA99-1EE702CF882C}"/>
              </a:ext>
            </a:extLst>
          </p:cNvPr>
          <p:cNvSpPr txBox="1"/>
          <p:nvPr/>
        </p:nvSpPr>
        <p:spPr>
          <a:xfrm>
            <a:off x="188698" y="6126161"/>
            <a:ext cx="4299219" cy="584775"/>
          </a:xfrm>
          <a:prstGeom prst="rect">
            <a:avLst/>
          </a:prstGeom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600" dirty="0"/>
              <a:t>Big-O notation in 5 minutes</a:t>
            </a:r>
          </a:p>
          <a:p>
            <a:r>
              <a:rPr lang="en-GB" sz="1600" dirty="0">
                <a:hlinkClick r:id="rId4"/>
              </a:rPr>
              <a:t>https://www.youtube.com/watch?v=__vX2sjlpXU</a:t>
            </a:r>
            <a:r>
              <a:rPr lang="en-GB" sz="1600" dirty="0"/>
              <a:t> </a:t>
            </a:r>
            <a:endParaRPr lang="en-SE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F52286D-A9F7-921D-0356-171AA928BA29}"/>
              </a:ext>
            </a:extLst>
          </p:cNvPr>
          <p:cNvSpPr txBox="1"/>
          <p:nvPr/>
        </p:nvSpPr>
        <p:spPr>
          <a:xfrm>
            <a:off x="4572000" y="6126160"/>
            <a:ext cx="4461153" cy="584775"/>
          </a:xfrm>
          <a:prstGeom prst="rect">
            <a:avLst/>
          </a:prstGeom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600" dirty="0"/>
              <a:t>Big-O Notation in 3 Minutes</a:t>
            </a:r>
          </a:p>
          <a:p>
            <a:r>
              <a:rPr lang="en-GB" sz="1600" dirty="0">
                <a:hlinkClick r:id="rId5"/>
              </a:rPr>
              <a:t>https://www.youtube.com/watch?v=x2CRZaN2xgM</a:t>
            </a:r>
            <a:r>
              <a:rPr lang="en-GB" sz="1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145289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da48a9ac-7937-4134-8b13-3620bf967764}" enabled="1" method="Privileged" siteId="{5a4ba6f9-f531-4f32-9467-398f19e69de4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30053</TotalTime>
  <Words>3577</Words>
  <Application>Microsoft Office PowerPoint</Application>
  <PresentationFormat>On-screen Show (4:3)</PresentationFormat>
  <Paragraphs>341</Paragraphs>
  <Slides>21</Slides>
  <Notes>7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2" baseType="lpstr">
      <vt:lpstr>CenturyGothic</vt:lpstr>
      <vt:lpstr>Menlo Bold</vt:lpstr>
      <vt:lpstr>Aptos</vt:lpstr>
      <vt:lpstr>Arial</vt:lpstr>
      <vt:lpstr>Calibri</vt:lpstr>
      <vt:lpstr>Cambria Math</vt:lpstr>
      <vt:lpstr>Helvetica</vt:lpstr>
      <vt:lpstr>Times New Roman</vt:lpstr>
      <vt:lpstr>Wingdings</vt:lpstr>
      <vt:lpstr>Office Theme</vt:lpstr>
      <vt:lpstr>Equation</vt:lpstr>
      <vt:lpstr>Lecture 5 Algorithm Performance Analysis</vt:lpstr>
      <vt:lpstr>Lecture Goals</vt:lpstr>
      <vt:lpstr>Motivation</vt:lpstr>
      <vt:lpstr>Performance Analysis Overview</vt:lpstr>
      <vt:lpstr>Algorithm runtime</vt:lpstr>
      <vt:lpstr>Asymptotic Analysis</vt:lpstr>
      <vt:lpstr>Three Notations</vt:lpstr>
      <vt:lpstr>Big-O Complexity Chart</vt:lpstr>
      <vt:lpstr>Big-O Notation Examples</vt:lpstr>
      <vt:lpstr>Exercise</vt:lpstr>
      <vt:lpstr>Exercise Con’t</vt:lpstr>
      <vt:lpstr>Loop Complexity Analysis Examples</vt:lpstr>
      <vt:lpstr>Consecutive Loops</vt:lpstr>
      <vt:lpstr>Nested Loops</vt:lpstr>
      <vt:lpstr>Exercises</vt:lpstr>
      <vt:lpstr>Exercises Con’t</vt:lpstr>
      <vt:lpstr>Best-case, Average-case, Worst-case Complexity</vt:lpstr>
      <vt:lpstr>Best-case, Average-case, Worst-case Complexity Example 1</vt:lpstr>
      <vt:lpstr>Best-case, Average-case, Worst-case Complexity Example 2</vt:lpstr>
      <vt:lpstr>Analyzing Search Algorithms</vt:lpstr>
      <vt:lpstr>Additional Resources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Classes and Objects in Java</dc:title>
  <dc:creator>Jianchen Shan</dc:creator>
  <cp:lastModifiedBy>Zonghua Gu</cp:lastModifiedBy>
  <cp:revision>729</cp:revision>
  <dcterms:created xsi:type="dcterms:W3CDTF">2018-08-13T22:58:39Z</dcterms:created>
  <dcterms:modified xsi:type="dcterms:W3CDTF">2025-01-31T23:58:59Z</dcterms:modified>
</cp:coreProperties>
</file>